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5"/>
    <p:sldMasterId id="2147483773" r:id="rId6"/>
    <p:sldMasterId id="2147483786" r:id="rId7"/>
    <p:sldMasterId id="2147483818" r:id="rId8"/>
  </p:sldMasterIdLst>
  <p:notesMasterIdLst>
    <p:notesMasterId r:id="rId30"/>
  </p:notesMasterIdLst>
  <p:handoutMasterIdLst>
    <p:handoutMasterId r:id="rId31"/>
  </p:handoutMasterIdLst>
  <p:sldIdLst>
    <p:sldId id="256" r:id="rId9"/>
    <p:sldId id="277" r:id="rId10"/>
    <p:sldId id="268" r:id="rId11"/>
    <p:sldId id="263" r:id="rId12"/>
    <p:sldId id="287" r:id="rId13"/>
    <p:sldId id="262" r:id="rId14"/>
    <p:sldId id="289" r:id="rId15"/>
    <p:sldId id="290" r:id="rId16"/>
    <p:sldId id="296" r:id="rId17"/>
    <p:sldId id="297" r:id="rId18"/>
    <p:sldId id="267" r:id="rId19"/>
    <p:sldId id="298" r:id="rId20"/>
    <p:sldId id="305" r:id="rId21"/>
    <p:sldId id="303" r:id="rId22"/>
    <p:sldId id="301" r:id="rId23"/>
    <p:sldId id="299" r:id="rId24"/>
    <p:sldId id="307" r:id="rId25"/>
    <p:sldId id="273" r:id="rId26"/>
    <p:sldId id="306" r:id="rId27"/>
    <p:sldId id="302" r:id="rId28"/>
    <p:sldId id="304" r:id="rId29"/>
  </p:sldIdLst>
  <p:sldSz cx="10160000" cy="5715000"/>
  <p:notesSz cx="6858000" cy="9144000"/>
  <p:defaultTextStyle>
    <a:defPPr>
      <a:defRPr lang="fr-FR"/>
    </a:defPPr>
    <a:lvl1pPr marL="0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190D22-B9BC-4008-9728-56BE786A10C8}">
          <p14:sldIdLst>
            <p14:sldId id="256"/>
            <p14:sldId id="277"/>
            <p14:sldId id="268"/>
            <p14:sldId id="263"/>
            <p14:sldId id="287"/>
            <p14:sldId id="262"/>
            <p14:sldId id="289"/>
            <p14:sldId id="290"/>
            <p14:sldId id="296"/>
            <p14:sldId id="297"/>
            <p14:sldId id="267"/>
            <p14:sldId id="298"/>
            <p14:sldId id="305"/>
            <p14:sldId id="303"/>
            <p14:sldId id="301"/>
            <p14:sldId id="299"/>
            <p14:sldId id="307"/>
            <p14:sldId id="273"/>
            <p14:sldId id="306"/>
            <p14:sldId id="302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364" autoAdjust="0"/>
  </p:normalViewPr>
  <p:slideViewPr>
    <p:cSldViewPr snapToGrid="0" snapToObjects="1">
      <p:cViewPr varScale="1">
        <p:scale>
          <a:sx n="195" d="100"/>
          <a:sy n="195" d="100"/>
        </p:scale>
        <p:origin x="156" y="40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-182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7903-B8C7-4B10-8DE9-3B182127F1F4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BA470-1577-47AF-BA1F-CD1EC8E7F5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55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3242-A1A9-CC43-A2EE-9EE798A2CEAF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462F-C152-3342-BD7F-580EF8FAF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6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98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5440" y="492602"/>
            <a:ext cx="7620000" cy="40011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1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45440" y="249460"/>
            <a:ext cx="7620000" cy="263277"/>
          </a:xfrm>
        </p:spPr>
        <p:txBody>
          <a:bodyPr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19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45280" y="492602"/>
            <a:ext cx="3820160" cy="40011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1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145280" y="249460"/>
            <a:ext cx="3820160" cy="263277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5"/>
          </p:nvPr>
        </p:nvSpPr>
        <p:spPr>
          <a:xfrm>
            <a:off x="0" y="0"/>
            <a:ext cx="3603626" cy="5715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592406"/>
            <a:ext cx="5178736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6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1" y="1201480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4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28608"/>
            <a:ext cx="8749709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1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16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49" y="528608"/>
            <a:ext cx="5302251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49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49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28608"/>
            <a:ext cx="8761523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noProof="0" dirty="0" smtClean="0"/>
              <a:t>ISIS Product Line – A Command Control Center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8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96" indent="-253997">
              <a:buFont typeface="Wingdings" panose="05000000000000000000" pitchFamily="2" charset="2"/>
              <a:buChar char="v"/>
              <a:defRPr/>
            </a:lvl2pPr>
            <a:lvl3pPr marL="679993" indent="-253997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49874"/>
            <a:ext cx="7974419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61894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78" y="1180214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88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43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82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NES - couv photo vert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60453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91238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607795"/>
            <a:ext cx="5178736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7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8" y="1201485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8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18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4000"/>
            <a:ext cx="8749709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2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51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0" y="544000"/>
            <a:ext cx="5302251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1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1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51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8" y="544000"/>
            <a:ext cx="8761523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90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9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96" indent="-253997">
              <a:buFont typeface="Wingdings" panose="05000000000000000000" pitchFamily="2" charset="2"/>
              <a:buChar char="v"/>
              <a:defRPr/>
            </a:lvl2pPr>
            <a:lvl3pPr marL="679993" indent="-253997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05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90" y="565265"/>
            <a:ext cx="7974419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90" y="261897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82" y="1180216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8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74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2" y="781239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67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04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2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74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8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29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5440" y="507991"/>
            <a:ext cx="7620000" cy="36933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6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45440" y="249461"/>
            <a:ext cx="7620000" cy="261610"/>
          </a:xfrm>
        </p:spPr>
        <p:txBody>
          <a:bodyPr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5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60453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0514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51482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0514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51482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1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1.jp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3" r:id="rId2"/>
    <p:sldLayoutId id="2147483764" r:id="rId3"/>
    <p:sldLayoutId id="2147483769" r:id="rId4"/>
    <p:sldLayoutId id="2147483766" r:id="rId5"/>
    <p:sldLayoutId id="2147483768" r:id="rId6"/>
    <p:sldLayoutId id="2147483770" r:id="rId7"/>
    <p:sldLayoutId id="2147483771" r:id="rId8"/>
    <p:sldLayoutId id="2147483772" r:id="rId9"/>
    <p:sldLayoutId id="21474838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5440" y="507991"/>
            <a:ext cx="91160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5280" y="1520825"/>
            <a:ext cx="531622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2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76199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Courier New" panose="02070309020205020404" pitchFamily="49" charset="0"/>
        <a:buChar char="o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Arial"/>
        <a:buChar char="•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3997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99" r:id="rId3"/>
    <p:sldLayoutId id="2147483798" r:id="rId4"/>
    <p:sldLayoutId id="2147483801" r:id="rId5"/>
    <p:sldLayoutId id="2147483803" r:id="rId6"/>
    <p:sldLayoutId id="2147483804" r:id="rId7"/>
    <p:sldLayoutId id="214748382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4000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emf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ctrTitle"/>
          </p:nvPr>
        </p:nvSpPr>
        <p:spPr>
          <a:xfrm>
            <a:off x="816603" y="2348048"/>
            <a:ext cx="8239651" cy="646331"/>
          </a:xfrm>
        </p:spPr>
        <p:txBody>
          <a:bodyPr/>
          <a:lstStyle/>
          <a:p>
            <a:r>
              <a:rPr lang="en-US" dirty="0" smtClean="0"/>
              <a:t>Automation Operation Concept For Next CNES Missions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91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30791" y="557846"/>
            <a:ext cx="8749709" cy="341632"/>
          </a:xfrm>
        </p:spPr>
        <p:txBody>
          <a:bodyPr/>
          <a:lstStyle/>
          <a:p>
            <a:r>
              <a:rPr lang="en-US" sz="1800" dirty="0" smtClean="0"/>
              <a:t>Example </a:t>
            </a:r>
            <a:r>
              <a:rPr lang="en-US" sz="1800" dirty="0"/>
              <a:t>of the SWOT CCC target </a:t>
            </a:r>
            <a:r>
              <a:rPr lang="en-US" sz="1800" dirty="0" smtClean="0"/>
              <a:t>implementation cycle of life</a:t>
            </a:r>
            <a:endParaRPr lang="en-US" sz="1800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9387928" y="5343387"/>
            <a:ext cx="371886" cy="303212"/>
          </a:xfrm>
        </p:spPr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2" name="Espace réservé du numéro de diapositive 4"/>
          <p:cNvSpPr txBox="1">
            <a:spLocks/>
          </p:cNvSpPr>
          <p:nvPr/>
        </p:nvSpPr>
        <p:spPr>
          <a:xfrm>
            <a:off x="9387925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797174" rtl="0" eaLnBrk="1" latinLnBrk="0" hangingPunct="1">
              <a:defRPr sz="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8587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174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5761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4348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2935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1522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0109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88696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81167D-292E-8142-ABF3-3BDF0609D34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301770" y="4306573"/>
            <a:ext cx="1789883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SWOT </a:t>
            </a:r>
            <a:r>
              <a:rPr lang="fr-FR" dirty="0" err="1">
                <a:solidFill>
                  <a:srgbClr val="002060"/>
                </a:solidFill>
              </a:rPr>
              <a:t>a</a:t>
            </a:r>
            <a:r>
              <a:rPr lang="fr-FR" dirty="0" err="1">
                <a:solidFill>
                  <a:srgbClr val="002060"/>
                </a:solidFill>
              </a:rPr>
              <a:t>ssembly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5046" y="3460184"/>
            <a:ext cx="3123981" cy="486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35" name="Rectangle 34"/>
          <p:cNvSpPr/>
          <p:nvPr/>
        </p:nvSpPr>
        <p:spPr>
          <a:xfrm>
            <a:off x="941248" y="2827849"/>
            <a:ext cx="3091526" cy="457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37" name="Rectangle 36"/>
          <p:cNvSpPr/>
          <p:nvPr/>
        </p:nvSpPr>
        <p:spPr>
          <a:xfrm>
            <a:off x="2841082" y="1510010"/>
            <a:ext cx="447889" cy="660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200" dirty="0" smtClean="0"/>
              <a:t>SWOT</a:t>
            </a:r>
            <a:endParaRPr lang="fr-FR" sz="1200" dirty="0"/>
          </a:p>
        </p:txBody>
      </p:sp>
      <p:sp>
        <p:nvSpPr>
          <p:cNvPr id="38" name="Rectangle 37"/>
          <p:cNvSpPr/>
          <p:nvPr/>
        </p:nvSpPr>
        <p:spPr>
          <a:xfrm>
            <a:off x="3525704" y="1502488"/>
            <a:ext cx="447889" cy="660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200" dirty="0" smtClean="0"/>
              <a:t>Spectre</a:t>
            </a:r>
            <a:endParaRPr lang="fr-FR" sz="1200" dirty="0"/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798744" y="1446054"/>
            <a:ext cx="13867" cy="29968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382304" y="2244912"/>
            <a:ext cx="369332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200" b="1" dirty="0" err="1" smtClean="0">
                <a:solidFill>
                  <a:srgbClr val="0070C0"/>
                </a:solidFill>
              </a:rPr>
              <a:t>Dépendencies</a:t>
            </a:r>
            <a:r>
              <a:rPr lang="fr-FR" sz="1200" b="1" dirty="0" smtClean="0">
                <a:solidFill>
                  <a:srgbClr val="0070C0"/>
                </a:solidFill>
              </a:rPr>
              <a:t> 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97734" y="2298086"/>
            <a:ext cx="1196760" cy="3896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SWOT + Spectre</a:t>
            </a:r>
            <a:endParaRPr lang="fr-FR" sz="1050" dirty="0"/>
          </a:p>
        </p:txBody>
      </p:sp>
      <p:sp>
        <p:nvSpPr>
          <p:cNvPr id="42" name="Rectangle 41"/>
          <p:cNvSpPr/>
          <p:nvPr/>
        </p:nvSpPr>
        <p:spPr>
          <a:xfrm>
            <a:off x="999318" y="2873833"/>
            <a:ext cx="3093584" cy="4649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CNES </a:t>
            </a:r>
            <a:r>
              <a:rPr lang="fr-FR" sz="1200" dirty="0" err="1" smtClean="0"/>
              <a:t>Generic</a:t>
            </a:r>
            <a:r>
              <a:rPr lang="fr-FR" sz="1200" dirty="0" smtClean="0"/>
              <a:t> Missions</a:t>
            </a:r>
            <a:br>
              <a:rPr lang="fr-FR" sz="1200" dirty="0" smtClean="0"/>
            </a:br>
            <a:r>
              <a:rPr lang="fr-FR" sz="1200" dirty="0" smtClean="0"/>
              <a:t>(AIT, Scientific, </a:t>
            </a:r>
            <a:r>
              <a:rPr lang="fr-FR" sz="1200" dirty="0" err="1" smtClean="0"/>
              <a:t>Military</a:t>
            </a:r>
            <a:r>
              <a:rPr lang="fr-FR" sz="1200" dirty="0" smtClean="0"/>
              <a:t>,…)</a:t>
            </a:r>
            <a:endParaRPr lang="fr-FR" sz="1200" dirty="0"/>
          </a:p>
        </p:txBody>
      </p:sp>
      <p:sp>
        <p:nvSpPr>
          <p:cNvPr id="43" name="Rectangle 42"/>
          <p:cNvSpPr/>
          <p:nvPr/>
        </p:nvSpPr>
        <p:spPr>
          <a:xfrm>
            <a:off x="1039685" y="3548181"/>
            <a:ext cx="3105542" cy="5073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ISIS Product Line</a:t>
            </a:r>
            <a:br>
              <a:rPr lang="fr-FR" sz="1200" dirty="0" smtClean="0"/>
            </a:br>
            <a:r>
              <a:rPr lang="fr-FR" sz="1200" dirty="0" smtClean="0"/>
              <a:t> = </a:t>
            </a:r>
            <a:r>
              <a:rPr lang="fr-FR" sz="1200" dirty="0" err="1" smtClean="0"/>
              <a:t>RPMs</a:t>
            </a:r>
            <a:r>
              <a:rPr lang="fr-FR" sz="1200" dirty="0" smtClean="0"/>
              <a:t>, scripts, configurations</a:t>
            </a:r>
            <a:endParaRPr lang="fr-FR" sz="1200" dirty="0"/>
          </a:p>
        </p:txBody>
      </p:sp>
      <p:sp>
        <p:nvSpPr>
          <p:cNvPr id="46" name="Rectangle 45"/>
          <p:cNvSpPr/>
          <p:nvPr/>
        </p:nvSpPr>
        <p:spPr>
          <a:xfrm>
            <a:off x="2931681" y="1592344"/>
            <a:ext cx="447889" cy="660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 smtClean="0"/>
              <a:t>SWOT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3601904" y="1584824"/>
            <a:ext cx="447889" cy="660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 smtClean="0"/>
              <a:t>Merlin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2883129" y="2361582"/>
            <a:ext cx="1187565" cy="3896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SWOT + Merlin</a:t>
            </a:r>
            <a:endParaRPr lang="fr-FR" sz="1050" dirty="0"/>
          </a:p>
        </p:txBody>
      </p:sp>
      <p:sp>
        <p:nvSpPr>
          <p:cNvPr id="49" name="Rectangle 48"/>
          <p:cNvSpPr/>
          <p:nvPr/>
        </p:nvSpPr>
        <p:spPr>
          <a:xfrm>
            <a:off x="2737606" y="1398536"/>
            <a:ext cx="738266" cy="2884498"/>
          </a:xfrm>
          <a:prstGeom prst="rect">
            <a:avLst/>
          </a:prstGeom>
          <a:solidFill>
            <a:srgbClr val="FFE699">
              <a:alpha val="34902"/>
            </a:srgb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1539462" y="1800920"/>
            <a:ext cx="454085" cy="8542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200" dirty="0" smtClean="0"/>
              <a:t>CERES</a:t>
            </a:r>
            <a:endParaRPr lang="fr-FR" sz="1200" dirty="0"/>
          </a:p>
        </p:txBody>
      </p:sp>
      <p:sp>
        <p:nvSpPr>
          <p:cNvPr id="52" name="Rectangle 51"/>
          <p:cNvSpPr/>
          <p:nvPr/>
        </p:nvSpPr>
        <p:spPr>
          <a:xfrm>
            <a:off x="1622542" y="1910070"/>
            <a:ext cx="448007" cy="8415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 smtClean="0"/>
              <a:t>SVOM</a:t>
            </a:r>
            <a:endParaRPr lang="fr-FR" sz="1200" dirty="0"/>
          </a:p>
        </p:txBody>
      </p:sp>
      <p:sp>
        <p:nvSpPr>
          <p:cNvPr id="54" name="Sous-titre 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Automation Operation Concept </a:t>
            </a:r>
            <a:r>
              <a:rPr lang="en-US" dirty="0" smtClean="0"/>
              <a:t>For </a:t>
            </a:r>
            <a:r>
              <a:rPr lang="en-US" dirty="0"/>
              <a:t>Next CNES Missions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28905" y="1800920"/>
            <a:ext cx="454085" cy="8542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200" dirty="0" smtClean="0"/>
              <a:t>CERES</a:t>
            </a:r>
            <a:endParaRPr lang="fr-FR" sz="1200" dirty="0"/>
          </a:p>
        </p:txBody>
      </p:sp>
      <p:sp>
        <p:nvSpPr>
          <p:cNvPr id="57" name="Rectangle 56"/>
          <p:cNvSpPr/>
          <p:nvPr/>
        </p:nvSpPr>
        <p:spPr>
          <a:xfrm>
            <a:off x="2211985" y="1910070"/>
            <a:ext cx="448007" cy="8415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 smtClean="0"/>
              <a:t>CERES</a:t>
            </a:r>
            <a:endParaRPr lang="fr-FR" sz="1200" dirty="0"/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41" y="981936"/>
            <a:ext cx="4574873" cy="4248760"/>
          </a:xfrm>
          <a:prstGeom prst="rect">
            <a:avLst/>
          </a:prstGeom>
        </p:spPr>
      </p:pic>
      <p:sp>
        <p:nvSpPr>
          <p:cNvPr id="69" name="ZoneTexte 68"/>
          <p:cNvSpPr txBox="1"/>
          <p:nvPr/>
        </p:nvSpPr>
        <p:spPr>
          <a:xfrm>
            <a:off x="5440150" y="4901232"/>
            <a:ext cx="1919266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SWOT CCC </a:t>
            </a:r>
            <a:r>
              <a:rPr lang="fr-FR" dirty="0" err="1" smtClean="0">
                <a:solidFill>
                  <a:srgbClr val="002060"/>
                </a:solidFill>
              </a:rPr>
              <a:t>target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9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en-US" noProof="0" dirty="0" smtClean="0"/>
              <a:t>Management of this multi-mission/target process</a:t>
            </a:r>
            <a:endParaRPr lang="en-US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Sous-titr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Automation Operation Concept For Next CNES Missions</a:t>
            </a:r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462362" y="3796447"/>
            <a:ext cx="221505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800" b="1" dirty="0" err="1">
                <a:solidFill>
                  <a:srgbClr val="000080"/>
                </a:solidFill>
                <a:latin typeface="Courier New"/>
                <a:ea typeface="Times New Roman"/>
              </a:rPr>
              <a:t>version_configuration</a:t>
            </a:r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:</a:t>
            </a:r>
            <a:endParaRPr lang="fr-FR" sz="800" b="1" dirty="0">
              <a:solidFill>
                <a:srgbClr val="000080"/>
              </a:solidFill>
              <a:latin typeface="Courier New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  operational:</a:t>
            </a:r>
            <a:endParaRPr lang="fr-FR" sz="800" b="1" dirty="0">
              <a:solidFill>
                <a:srgbClr val="000080"/>
              </a:solidFill>
              <a:latin typeface="Courier New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    </a:t>
            </a:r>
            <a:r>
              <a:rPr lang="en-US" sz="800" b="1" dirty="0" err="1">
                <a:solidFill>
                  <a:srgbClr val="000080"/>
                </a:solidFill>
                <a:latin typeface="Courier New"/>
                <a:ea typeface="Times New Roman"/>
              </a:rPr>
              <a:t>mission_system_version</a:t>
            </a:r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: "1.0"</a:t>
            </a:r>
            <a:endParaRPr lang="fr-FR" sz="800" b="1" dirty="0">
              <a:solidFill>
                <a:srgbClr val="000080"/>
              </a:solidFill>
              <a:latin typeface="Courier New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    </a:t>
            </a:r>
            <a:r>
              <a:rPr lang="en-US" sz="800" b="1" dirty="0" err="1">
                <a:solidFill>
                  <a:srgbClr val="000080"/>
                </a:solidFill>
                <a:latin typeface="Courier New"/>
                <a:ea typeface="Times New Roman"/>
              </a:rPr>
              <a:t>fds_system_version</a:t>
            </a:r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: "3.1.6"</a:t>
            </a:r>
            <a:endParaRPr lang="fr-FR" sz="800" b="1" dirty="0">
              <a:solidFill>
                <a:srgbClr val="000080"/>
              </a:solidFill>
              <a:latin typeface="Courier New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    </a:t>
            </a:r>
            <a:r>
              <a:rPr lang="en-US" sz="800" b="1" dirty="0" err="1">
                <a:solidFill>
                  <a:srgbClr val="000080"/>
                </a:solidFill>
                <a:latin typeface="Courier New"/>
                <a:ea typeface="Times New Roman"/>
              </a:rPr>
              <a:t>ccc_system_version</a:t>
            </a:r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: "8.14.2b"</a:t>
            </a:r>
            <a:endParaRPr lang="fr-FR" sz="800" b="1" dirty="0">
              <a:solidFill>
                <a:srgbClr val="000080"/>
              </a:solidFill>
              <a:latin typeface="Courier New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    ....</a:t>
            </a:r>
            <a:endParaRPr lang="fr-FR" sz="800" b="1" dirty="0">
              <a:solidFill>
                <a:srgbClr val="000080"/>
              </a:solidFill>
              <a:latin typeface="Courier New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  validation01:</a:t>
            </a:r>
            <a:endParaRPr lang="fr-FR" sz="800" b="1" dirty="0">
              <a:solidFill>
                <a:srgbClr val="000080"/>
              </a:solidFill>
              <a:latin typeface="Courier New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    </a:t>
            </a:r>
            <a:r>
              <a:rPr lang="en-US" sz="800" b="1" dirty="0" err="1">
                <a:solidFill>
                  <a:srgbClr val="000080"/>
                </a:solidFill>
                <a:latin typeface="Courier New"/>
                <a:ea typeface="Times New Roman"/>
              </a:rPr>
              <a:t>mission_system_version</a:t>
            </a:r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: "2.0"</a:t>
            </a:r>
            <a:endParaRPr lang="fr-FR" sz="800" b="1" dirty="0">
              <a:solidFill>
                <a:srgbClr val="000080"/>
              </a:solidFill>
              <a:latin typeface="Courier New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    </a:t>
            </a:r>
            <a:r>
              <a:rPr lang="en-US" sz="800" b="1" dirty="0" err="1">
                <a:solidFill>
                  <a:srgbClr val="000080"/>
                </a:solidFill>
                <a:latin typeface="Courier New"/>
                <a:ea typeface="Times New Roman"/>
              </a:rPr>
              <a:t>fds_system_version</a:t>
            </a:r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: "3.1.7"</a:t>
            </a:r>
            <a:endParaRPr lang="fr-FR" sz="800" b="1" dirty="0">
              <a:solidFill>
                <a:srgbClr val="000080"/>
              </a:solidFill>
              <a:latin typeface="Courier New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    </a:t>
            </a:r>
            <a:r>
              <a:rPr lang="fr-FR" sz="800" b="1" dirty="0" err="1">
                <a:solidFill>
                  <a:srgbClr val="000080"/>
                </a:solidFill>
                <a:latin typeface="Courier New"/>
                <a:ea typeface="Times New Roman"/>
              </a:rPr>
              <a:t>ccc_system_version</a:t>
            </a:r>
            <a:r>
              <a:rPr lang="fr-FR" sz="800" b="1" dirty="0">
                <a:solidFill>
                  <a:srgbClr val="000080"/>
                </a:solidFill>
                <a:latin typeface="Courier New"/>
                <a:ea typeface="Times New Roman"/>
              </a:rPr>
              <a:t>: "8.15"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362" y="2380191"/>
            <a:ext cx="272639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- hosts </a:t>
            </a:r>
            <a:r>
              <a:rPr lang="en-US" sz="800" dirty="0">
                <a:solidFill>
                  <a:srgbClr val="000000"/>
                </a:solidFill>
                <a:latin typeface="Courier New"/>
                <a:ea typeface="Times New Roman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Courier New"/>
                <a:ea typeface="Times New Roman"/>
              </a:rPr>
              <a:t>WebServer</a:t>
            </a:r>
            <a:endParaRPr lang="fr-FR" sz="900" dirty="0">
              <a:latin typeface="Times New Roman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  tasks</a:t>
            </a:r>
            <a:r>
              <a:rPr lang="en-US" sz="800" dirty="0">
                <a:solidFill>
                  <a:srgbClr val="000000"/>
                </a:solidFill>
                <a:latin typeface="Courier New"/>
                <a:ea typeface="Times New Roman"/>
              </a:rPr>
              <a:t>:</a:t>
            </a:r>
            <a:endParaRPr lang="fr-FR" sz="900" dirty="0">
              <a:latin typeface="Times New Roman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    - name </a:t>
            </a:r>
            <a:r>
              <a:rPr lang="en-US" sz="800" dirty="0">
                <a:solidFill>
                  <a:srgbClr val="000000"/>
                </a:solidFill>
                <a:latin typeface="Courier New"/>
                <a:ea typeface="Times New Roman"/>
              </a:rPr>
              <a:t>: Start HTTP server</a:t>
            </a:r>
            <a:endParaRPr lang="fr-FR" sz="900" dirty="0">
              <a:latin typeface="Times New Roman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      service</a:t>
            </a:r>
            <a:r>
              <a:rPr lang="en-US" sz="800" dirty="0">
                <a:solidFill>
                  <a:srgbClr val="000000"/>
                </a:solidFill>
                <a:latin typeface="Courier New"/>
                <a:ea typeface="Times New Roman"/>
              </a:rPr>
              <a:t>:</a:t>
            </a:r>
            <a:endParaRPr lang="fr-FR" sz="900" dirty="0">
              <a:latin typeface="Times New Roman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        name</a:t>
            </a:r>
            <a:r>
              <a:rPr lang="en-US" sz="800" dirty="0">
                <a:solidFill>
                  <a:srgbClr val="000000"/>
                </a:solidFill>
                <a:latin typeface="Courier New"/>
                <a:ea typeface="Times New Roman"/>
              </a:rPr>
              <a:t>: "{{ </a:t>
            </a:r>
            <a:r>
              <a:rPr lang="en-US" sz="800" dirty="0" err="1">
                <a:solidFill>
                  <a:srgbClr val="000000"/>
                </a:solidFill>
                <a:latin typeface="Courier New"/>
                <a:ea typeface="Times New Roman"/>
              </a:rPr>
              <a:t>httpd_service_name</a:t>
            </a:r>
            <a:r>
              <a:rPr lang="en-US" sz="800" dirty="0">
                <a:solidFill>
                  <a:srgbClr val="000000"/>
                </a:solidFill>
                <a:latin typeface="Courier New"/>
                <a:ea typeface="Times New Roman"/>
              </a:rPr>
              <a:t> }}"</a:t>
            </a:r>
            <a:endParaRPr lang="fr-FR" sz="900" dirty="0">
              <a:latin typeface="Times New Roman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        state</a:t>
            </a:r>
            <a:r>
              <a:rPr lang="en-US" sz="800" dirty="0">
                <a:solidFill>
                  <a:srgbClr val="000000"/>
                </a:solidFill>
                <a:latin typeface="Courier New"/>
                <a:ea typeface="Times New Roman"/>
              </a:rPr>
              <a:t>: started</a:t>
            </a:r>
          </a:p>
          <a:p>
            <a:r>
              <a:rPr lang="en-US" sz="800" dirty="0">
                <a:solidFill>
                  <a:srgbClr val="000000"/>
                </a:solidFill>
                <a:latin typeface="Courier New"/>
                <a:ea typeface="Times New Roman"/>
              </a:rPr>
              <a:t>        </a:t>
            </a:r>
            <a:endParaRPr lang="fr-FR" sz="900" dirty="0">
              <a:latin typeface="Times New Roman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- hosts </a:t>
            </a:r>
            <a:r>
              <a:rPr lang="en-US" sz="800" dirty="0">
                <a:solidFill>
                  <a:srgbClr val="000000"/>
                </a:solidFill>
                <a:latin typeface="Courier New"/>
                <a:ea typeface="Times New Roman"/>
              </a:rPr>
              <a:t>: Database</a:t>
            </a:r>
            <a:endParaRPr lang="fr-FR" sz="900" dirty="0">
              <a:latin typeface="Times New Roman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  roles</a:t>
            </a:r>
            <a:r>
              <a:rPr lang="en-US" sz="800" dirty="0">
                <a:solidFill>
                  <a:srgbClr val="000000"/>
                </a:solidFill>
                <a:latin typeface="Courier New"/>
                <a:ea typeface="Times New Roman"/>
              </a:rPr>
              <a:t>:</a:t>
            </a:r>
            <a:endParaRPr lang="fr-FR" sz="900" dirty="0">
              <a:latin typeface="Times New Roman"/>
              <a:ea typeface="Times New Roman"/>
            </a:endParaRPr>
          </a:p>
          <a:p>
            <a:r>
              <a:rPr lang="en-US" sz="800" b="1" dirty="0">
                <a:solidFill>
                  <a:srgbClr val="000080"/>
                </a:solidFill>
                <a:latin typeface="Courier New"/>
                <a:ea typeface="Times New Roman"/>
              </a:rPr>
              <a:t>    </a:t>
            </a:r>
            <a:r>
              <a:rPr lang="fr-FR" sz="800" b="1" dirty="0">
                <a:solidFill>
                  <a:srgbClr val="000080"/>
                </a:solidFill>
                <a:latin typeface="Courier New"/>
                <a:ea typeface="Times New Roman"/>
              </a:rPr>
              <a:t>- </a:t>
            </a:r>
            <a:r>
              <a:rPr lang="fr-FR" sz="800" b="1" dirty="0" err="1">
                <a:solidFill>
                  <a:srgbClr val="000080"/>
                </a:solidFill>
                <a:latin typeface="Courier New"/>
                <a:ea typeface="Times New Roman"/>
              </a:rPr>
              <a:t>role</a:t>
            </a:r>
            <a:r>
              <a:rPr lang="fr-FR" sz="800" dirty="0">
                <a:solidFill>
                  <a:srgbClr val="000000"/>
                </a:solidFill>
                <a:latin typeface="Courier New"/>
                <a:ea typeface="Times New Roman"/>
              </a:rPr>
              <a:t>: </a:t>
            </a:r>
            <a:r>
              <a:rPr lang="fr-FR" sz="800" dirty="0" err="1">
                <a:solidFill>
                  <a:srgbClr val="000000"/>
                </a:solidFill>
                <a:latin typeface="Courier New"/>
                <a:ea typeface="Times New Roman"/>
              </a:rPr>
              <a:t>InstallMariaDB</a:t>
            </a:r>
            <a:endParaRPr lang="fr-FR" sz="900" dirty="0">
              <a:latin typeface="Times New Roman"/>
              <a:ea typeface="Times New Roman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59" y="2753167"/>
            <a:ext cx="1312092" cy="16144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2" y="1146977"/>
            <a:ext cx="1881975" cy="78660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731464" y="1250548"/>
            <a:ext cx="4143061" cy="57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To manage all the </a:t>
            </a:r>
            <a:r>
              <a:rPr lang="fr-FR" dirty="0" err="1" smtClean="0">
                <a:solidFill>
                  <a:srgbClr val="002060"/>
                </a:solidFill>
              </a:rPr>
              <a:t>piece</a:t>
            </a:r>
            <a:r>
              <a:rPr lang="fr-FR" dirty="0" smtClean="0">
                <a:solidFill>
                  <a:srgbClr val="002060"/>
                </a:solidFill>
              </a:rPr>
              <a:t> of software, scripts, configuration files …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2263" y="3105038"/>
            <a:ext cx="4024075" cy="575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To manage </a:t>
            </a:r>
            <a:r>
              <a:rPr lang="fr-FR" dirty="0" smtClean="0">
                <a:solidFill>
                  <a:srgbClr val="002060"/>
                </a:solidFill>
              </a:rPr>
              <a:t>the configuration and to </a:t>
            </a:r>
            <a:r>
              <a:rPr lang="fr-FR" dirty="0" err="1" smtClean="0">
                <a:solidFill>
                  <a:srgbClr val="002060"/>
                </a:solidFill>
              </a:rPr>
              <a:t>deploy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automatically</a:t>
            </a:r>
            <a:r>
              <a:rPr lang="fr-FR" dirty="0" smtClean="0">
                <a:solidFill>
                  <a:srgbClr val="002060"/>
                </a:solidFill>
              </a:rPr>
              <a:t> a mission </a:t>
            </a:r>
            <a:r>
              <a:rPr lang="fr-FR" dirty="0" err="1" smtClean="0">
                <a:solidFill>
                  <a:srgbClr val="002060"/>
                </a:solidFill>
              </a:rPr>
              <a:t>target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1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Logo ISIS Petit"/>
          <p:cNvPicPr>
            <a:picLocks noGrp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r="7569"/>
          <a:stretch>
            <a:fillRect/>
          </a:stretch>
        </p:blipFill>
        <p:spPr bwMode="auto">
          <a:xfrm>
            <a:off x="762001" y="816429"/>
            <a:ext cx="3668486" cy="4038600"/>
          </a:xfrm>
          <a:prstGeom prst="rect">
            <a:avLst/>
          </a:prstGeom>
          <a:noFill/>
          <a:ln>
            <a:noFill/>
          </a:ln>
          <a:effectLst>
            <a:softEdge rad="508000"/>
          </a:effectLst>
        </p:spPr>
      </p:pic>
      <p:sp>
        <p:nvSpPr>
          <p:cNvPr id="6" name="Titre 7"/>
          <p:cNvSpPr txBox="1">
            <a:spLocks/>
          </p:cNvSpPr>
          <p:nvPr/>
        </p:nvSpPr>
        <p:spPr>
          <a:xfrm>
            <a:off x="717416" y="310798"/>
            <a:ext cx="8749709" cy="3693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ISIS Operational Concept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40215" y="2327897"/>
            <a:ext cx="5219785" cy="369332"/>
          </a:xfrm>
        </p:spPr>
        <p:txBody>
          <a:bodyPr/>
          <a:lstStyle/>
          <a:p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operationnal</a:t>
            </a:r>
            <a:r>
              <a:rPr lang="fr-FR" dirty="0" smtClean="0"/>
              <a:t> phase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06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fr-FR" dirty="0" err="1" smtClean="0"/>
              <a:t>Operationnal</a:t>
            </a:r>
            <a:r>
              <a:rPr lang="fr-FR" dirty="0" smtClean="0"/>
              <a:t> concept driver </a:t>
            </a:r>
            <a:r>
              <a:rPr lang="fr-FR" dirty="0" err="1" smtClean="0"/>
              <a:t>before</a:t>
            </a:r>
            <a:r>
              <a:rPr lang="fr-FR" dirty="0" smtClean="0"/>
              <a:t> software </a:t>
            </a:r>
            <a:r>
              <a:rPr lang="fr-FR" dirty="0" err="1" smtClean="0"/>
              <a:t>development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4324" y="890455"/>
            <a:ext cx="8064500" cy="576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1" indent="0" algn="ctr">
              <a:buFont typeface="Wingdings 2" panose="05020102010507070707" pitchFamily="18" charset="2"/>
              <a:buNone/>
              <a:defRPr/>
            </a:pPr>
            <a:r>
              <a:rPr lang="fr-FR" sz="2400" b="1" dirty="0" err="1" smtClean="0">
                <a:solidFill>
                  <a:srgbClr val="FF0000"/>
                </a:solidFill>
              </a:rPr>
              <a:t>Automated</a:t>
            </a:r>
            <a:r>
              <a:rPr lang="fr-FR" sz="2400" b="1" dirty="0" smtClean="0">
                <a:solidFill>
                  <a:srgbClr val="FF0000"/>
                </a:solidFill>
              </a:rPr>
              <a:t> but :</a:t>
            </a:r>
          </a:p>
          <a:p>
            <a:pPr lvl="1">
              <a:buFont typeface="Symbol" pitchFamily="18" charset="2"/>
              <a:buChar char="Þ"/>
              <a:defRPr/>
            </a:pPr>
            <a:endParaRPr lang="fr-FR" sz="2000" dirty="0" smtClean="0"/>
          </a:p>
          <a:p>
            <a:pPr marL="3175" lvl="1" indent="0">
              <a:buFont typeface="Wingdings 2" panose="05020102010507070707" pitchFamily="18" charset="2"/>
              <a:buNone/>
              <a:defRPr/>
            </a:pPr>
            <a:endParaRPr lang="fr-FR" sz="2000" b="1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545057" y="2120838"/>
            <a:ext cx="2160588" cy="50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65" y="2616786"/>
            <a:ext cx="118427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88" y="2677553"/>
            <a:ext cx="13684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4883409" y="1981138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625351" y="3620349"/>
            <a:ext cx="26595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Check of the right </a:t>
            </a:r>
            <a:r>
              <a:rPr lang="fr-FR" altLang="fr-FR" sz="1400" dirty="0" err="1" smtClean="0"/>
              <a:t>behavior</a:t>
            </a:r>
            <a:endParaRPr lang="fr-FR" altLang="fr-FR" sz="1400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35736" y="3988535"/>
            <a:ext cx="2922903" cy="307777"/>
          </a:xfrm>
          <a:prstGeom prst="rect">
            <a:avLst/>
          </a:prstGeom>
          <a:solidFill>
            <a:srgbClr val="FBFD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dirty="0" err="1" smtClean="0"/>
              <a:t>Sequence</a:t>
            </a:r>
            <a:r>
              <a:rPr lang="fr-FR" altLang="fr-FR" sz="1400" dirty="0" smtClean="0"/>
              <a:t> of </a:t>
            </a:r>
            <a:r>
              <a:rPr lang="fr-FR" altLang="fr-FR" sz="1400" dirty="0" err="1" smtClean="0"/>
              <a:t>operations</a:t>
            </a:r>
            <a:r>
              <a:rPr lang="fr-FR" altLang="fr-FR" sz="1400" dirty="0" smtClean="0"/>
              <a:t> to </a:t>
            </a:r>
            <a:r>
              <a:rPr lang="fr-FR" altLang="fr-FR" sz="1400" dirty="0" err="1" smtClean="0"/>
              <a:t>perform</a:t>
            </a:r>
            <a:endParaRPr lang="fr-FR" altLang="fr-FR" sz="1400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26613" y="3988535"/>
            <a:ext cx="2949846" cy="307777"/>
          </a:xfrm>
          <a:prstGeom prst="rect">
            <a:avLst/>
          </a:prstGeom>
          <a:solidFill>
            <a:srgbClr val="FBFD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dirty="0"/>
              <a:t>Supervision </a:t>
            </a:r>
            <a:r>
              <a:rPr lang="fr-FR" altLang="fr-FR" sz="1400" dirty="0" smtClean="0"/>
              <a:t>of on-</a:t>
            </a:r>
            <a:r>
              <a:rPr lang="fr-FR" altLang="fr-FR" sz="1400" dirty="0" err="1" smtClean="0"/>
              <a:t>going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operations</a:t>
            </a:r>
            <a:endParaRPr lang="fr-FR" altLang="fr-FR" sz="1400" dirty="0"/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2378176"/>
            <a:ext cx="11080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5042170" y="1948640"/>
            <a:ext cx="2447925" cy="1017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780710" y="3985983"/>
            <a:ext cx="2897780" cy="307777"/>
          </a:xfrm>
          <a:prstGeom prst="rect">
            <a:avLst/>
          </a:prstGeom>
          <a:solidFill>
            <a:srgbClr val="FBFD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Switch to </a:t>
            </a:r>
            <a:r>
              <a:rPr lang="fr-FR" altLang="fr-FR" sz="1400" dirty="0" err="1" smtClean="0"/>
              <a:t>manual</a:t>
            </a:r>
            <a:r>
              <a:rPr lang="fr-FR" altLang="fr-FR" sz="1400" dirty="0" smtClean="0"/>
              <a:t> by the </a:t>
            </a:r>
            <a:r>
              <a:rPr lang="fr-FR" altLang="fr-FR" sz="1400" dirty="0" err="1" smtClean="0"/>
              <a:t>operators</a:t>
            </a:r>
            <a:endParaRPr lang="fr-FR" altLang="fr-FR" sz="1400" dirty="0" smtClean="0"/>
          </a:p>
        </p:txBody>
      </p:sp>
      <p:pic>
        <p:nvPicPr>
          <p:cNvPr id="17" name="Picture 2" descr="http://t2.gstatic.com/images?q=tbn:ANd9GcRQnkUCiiKmvRd9uC_VwkTZNKURJkxr_r81me-x7UJjKikxrVG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287918"/>
            <a:ext cx="12033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ous-titre 6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/>
          <a:lstStyle/>
          <a:p>
            <a:r>
              <a:rPr lang="en-US" dirty="0"/>
              <a:t>Automation Operation Concept For Next CNES Missions</a:t>
            </a:r>
            <a:endParaRPr lang="en-US" noProof="0" dirty="0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382848" y="3620348"/>
            <a:ext cx="17971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Plan the </a:t>
            </a:r>
            <a:r>
              <a:rPr lang="fr-FR" altLang="fr-FR" sz="1400" dirty="0" err="1" smtClean="0"/>
              <a:t>itinerary</a:t>
            </a:r>
            <a:endParaRPr lang="fr-FR" altLang="fr-FR" sz="1400" dirty="0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751754" y="3569910"/>
            <a:ext cx="30019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And possible </a:t>
            </a:r>
            <a:r>
              <a:rPr lang="fr-FR" altLang="fr-FR" sz="1400" dirty="0" err="1" smtClean="0"/>
              <a:t>manual</a:t>
            </a:r>
            <a:r>
              <a:rPr lang="fr-FR" altLang="fr-FR" sz="1400" dirty="0" smtClean="0"/>
              <a:t> interruption</a:t>
            </a:r>
            <a:endParaRPr lang="fr-FR" altLang="fr-FR" sz="1400" dirty="0"/>
          </a:p>
        </p:txBody>
      </p:sp>
      <p:sp>
        <p:nvSpPr>
          <p:cNvPr id="21" name="Cube 20"/>
          <p:cNvSpPr/>
          <p:nvPr/>
        </p:nvSpPr>
        <p:spPr>
          <a:xfrm>
            <a:off x="878557" y="4659529"/>
            <a:ext cx="8556034" cy="568166"/>
          </a:xfrm>
          <a:prstGeom prst="cub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alt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Automation </a:t>
            </a:r>
            <a:r>
              <a:rPr lang="fr-FR" alt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r-FR" alt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operations</a:t>
            </a:r>
            <a:r>
              <a:rPr lang="fr-FR" alt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scheduling</a:t>
            </a:r>
            <a:r>
              <a:rPr lang="fr-FR" alt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by </a:t>
            </a:r>
            <a:r>
              <a:rPr lang="fr-FR" alt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rules</a:t>
            </a:r>
            <a:r>
              <a:rPr lang="fr-FR" alt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 on the </a:t>
            </a:r>
            <a:r>
              <a:rPr lang="fr-FR" alt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fly</a:t>
            </a:r>
            <a:r>
              <a:rPr lang="fr-FR" alt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full control centre automation</a:t>
            </a:r>
            <a:endParaRPr lang="fr-FR" alt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267911" y="545243"/>
            <a:ext cx="9209267" cy="3556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 Black" charset="0"/>
                <a:ea typeface="Arial Black" charset="0"/>
                <a:cs typeface="Arial Black" charset="0"/>
              </a:rPr>
              <a:t>All operations </a:t>
            </a:r>
            <a:r>
              <a:rPr lang="en-US" sz="2000" dirty="0" smtClean="0">
                <a:latin typeface="Arial Black" charset="0"/>
                <a:ea typeface="Arial Black" charset="0"/>
                <a:cs typeface="Arial Black" charset="0"/>
              </a:rPr>
              <a:t>(complex or simple) can </a:t>
            </a:r>
            <a:r>
              <a:rPr lang="en-US" sz="2000" dirty="0">
                <a:latin typeface="Arial Black" charset="0"/>
                <a:ea typeface="Arial Black" charset="0"/>
                <a:cs typeface="Arial Black" charset="0"/>
              </a:rPr>
              <a:t>be automated</a:t>
            </a:r>
            <a:endParaRPr lang="fr-FR" sz="2000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8" name="Cylindre 7"/>
          <p:cNvSpPr/>
          <p:nvPr/>
        </p:nvSpPr>
        <p:spPr>
          <a:xfrm rot="5400000">
            <a:off x="6116409" y="215058"/>
            <a:ext cx="192056" cy="7118882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fr-FR" sz="1200" dirty="0" smtClean="0"/>
              <a:t>BUS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3182380" y="2517535"/>
            <a:ext cx="1339618" cy="770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Connection</a:t>
            </a:r>
            <a:endParaRPr lang="fr-FR" dirty="0"/>
          </a:p>
        </p:txBody>
      </p:sp>
      <p:sp>
        <p:nvSpPr>
          <p:cNvPr id="12" name="Cylindre 11"/>
          <p:cNvSpPr/>
          <p:nvPr/>
        </p:nvSpPr>
        <p:spPr>
          <a:xfrm>
            <a:off x="6360013" y="4427864"/>
            <a:ext cx="1133989" cy="97856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DataStore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44" y="2488020"/>
            <a:ext cx="829052" cy="829052"/>
          </a:xfrm>
          <a:prstGeom prst="rect">
            <a:avLst/>
          </a:prstGeom>
        </p:spPr>
      </p:pic>
      <p:cxnSp>
        <p:nvCxnSpPr>
          <p:cNvPr id="14" name="Connecteur droit avec flèche 13"/>
          <p:cNvCxnSpPr>
            <a:stCxn id="13" idx="3"/>
            <a:endCxn id="9" idx="1"/>
          </p:cNvCxnSpPr>
          <p:nvPr/>
        </p:nvCxnSpPr>
        <p:spPr>
          <a:xfrm>
            <a:off x="2652996" y="2902546"/>
            <a:ext cx="52938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9" idx="2"/>
          </p:cNvCxnSpPr>
          <p:nvPr/>
        </p:nvCxnSpPr>
        <p:spPr>
          <a:xfrm>
            <a:off x="3852189" y="3287556"/>
            <a:ext cx="0" cy="390915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62366" y="2525680"/>
            <a:ext cx="1339618" cy="770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Acquisition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831151" y="3317430"/>
            <a:ext cx="0" cy="392299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007168" y="3296059"/>
            <a:ext cx="0" cy="392299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154384" y="2526038"/>
            <a:ext cx="1339618" cy="770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Decom</a:t>
            </a:r>
            <a:r>
              <a:rPr lang="fr-FR" dirty="0" smtClean="0"/>
              <a:t>’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7116807" y="3317430"/>
            <a:ext cx="0" cy="392299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6586704" y="3264091"/>
            <a:ext cx="0" cy="392299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43"/>
          <p:cNvCxnSpPr>
            <a:stCxn id="12" idx="2"/>
          </p:cNvCxnSpPr>
          <p:nvPr/>
        </p:nvCxnSpPr>
        <p:spPr>
          <a:xfrm rot="10800000">
            <a:off x="5516509" y="3870528"/>
            <a:ext cx="843505" cy="1046620"/>
          </a:xfrm>
          <a:prstGeom prst="bentConnector2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43"/>
          <p:cNvCxnSpPr>
            <a:stCxn id="12" idx="1"/>
          </p:cNvCxnSpPr>
          <p:nvPr/>
        </p:nvCxnSpPr>
        <p:spPr>
          <a:xfrm rot="5400000" flipH="1" flipV="1">
            <a:off x="6754280" y="4065338"/>
            <a:ext cx="535254" cy="189799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928340" y="5029520"/>
            <a:ext cx="902811" cy="333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Packets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850517" y="3330867"/>
            <a:ext cx="869149" cy="333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Frames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7146364" y="3330809"/>
            <a:ext cx="2462534" cy="333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Decommuted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endParaRPr lang="fr-FR" dirty="0"/>
          </a:p>
        </p:txBody>
      </p:sp>
      <p:sp>
        <p:nvSpPr>
          <p:cNvPr id="31" name="Sous-titre 6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/>
          <a:lstStyle/>
          <a:p>
            <a:r>
              <a:rPr lang="en-US" dirty="0"/>
              <a:t>Automation Operation Concept For Next CNES Missions</a:t>
            </a:r>
            <a:endParaRPr lang="en-US" noProof="0" dirty="0"/>
          </a:p>
        </p:txBody>
      </p:sp>
      <p:sp>
        <p:nvSpPr>
          <p:cNvPr id="32" name="Rectangle 31"/>
          <p:cNvSpPr/>
          <p:nvPr/>
        </p:nvSpPr>
        <p:spPr>
          <a:xfrm>
            <a:off x="267911" y="924782"/>
            <a:ext cx="9467759" cy="109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746" lvl="1" indent="-285750" defTabSz="1015990"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Either ground/board or ground </a:t>
            </a:r>
            <a:r>
              <a:rPr lang="en-US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operation</a:t>
            </a:r>
          </a:p>
          <a:p>
            <a:pPr marL="685746" lvl="1" indent="-285750" defTabSz="1015990"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From high level function (</a:t>
            </a:r>
            <a:r>
              <a:rPr lang="en-US" sz="18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eg</a:t>
            </a:r>
            <a:r>
              <a:rPr lang="en-US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connect TM flow procedure) to low level operation using all the API exposed by all the components (</a:t>
            </a:r>
            <a:r>
              <a:rPr lang="en-US" sz="18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eg</a:t>
            </a:r>
            <a:r>
              <a:rPr lang="en-US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getParameterValue</a:t>
            </a:r>
            <a:r>
              <a:rPr lang="en-US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CPU_load</a:t>
            </a:r>
            <a:r>
              <a:rPr lang="en-US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 )</a:t>
            </a:r>
            <a:endParaRPr lang="en-US" sz="18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99665" y="2541552"/>
            <a:ext cx="164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9996" lvl="1" defTabSz="1015990">
              <a:spcAft>
                <a:spcPts val="1333"/>
              </a:spcAft>
              <a:buClr>
                <a:srgbClr val="00B0F0"/>
              </a:buClr>
            </a:pPr>
            <a:r>
              <a:rPr lang="en-US" sz="1800" i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Example: </a:t>
            </a:r>
            <a:endParaRPr lang="en-US" sz="1800" i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4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6" grpId="0" animBg="1"/>
      <p:bldP spid="19" grpId="0" animBg="1"/>
      <p:bldP spid="28" grpId="0"/>
      <p:bldP spid="29" grpId="0"/>
      <p:bldP spid="30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en-US" dirty="0"/>
              <a:t>Rule based scheduling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EE320C-CB11-4790-8DE8-EAB96E6C8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2" y="1626886"/>
            <a:ext cx="4114278" cy="24431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D4895A-7703-4519-BB4E-6D138E515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52" y="1321384"/>
            <a:ext cx="4117515" cy="2937756"/>
          </a:xfrm>
          <a:prstGeom prst="rect">
            <a:avLst/>
          </a:prstGeom>
        </p:spPr>
      </p:pic>
      <p:sp>
        <p:nvSpPr>
          <p:cNvPr id="9" name="Sous-titre 6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/>
          <a:lstStyle/>
          <a:p>
            <a:r>
              <a:rPr lang="en-US" dirty="0"/>
              <a:t>Automation Operation Concept For Next CNES Missions</a:t>
            </a:r>
            <a:endParaRPr lang="en-US" noProof="0" dirty="0"/>
          </a:p>
        </p:txBody>
      </p:sp>
      <p:sp>
        <p:nvSpPr>
          <p:cNvPr id="11" name="Rectangle 10"/>
          <p:cNvSpPr/>
          <p:nvPr/>
        </p:nvSpPr>
        <p:spPr>
          <a:xfrm>
            <a:off x="181906" y="4976258"/>
            <a:ext cx="8131837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746" lvl="1" indent="-285750" defTabSz="1015990">
              <a:lnSpc>
                <a:spcPct val="80000"/>
              </a:lnSpc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Real </a:t>
            </a:r>
            <a:r>
              <a:rPr lang="en-US" sz="17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time reaction to events based on reflexes rules (onboard alarm, safe-mode, critical failure</a:t>
            </a:r>
            <a:r>
              <a:rPr lang="en-US" sz="17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,…)</a:t>
            </a:r>
            <a:endParaRPr lang="en-US" sz="17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906" y="941028"/>
            <a:ext cx="8131837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746" lvl="1" indent="-285750" defTabSz="1015990">
              <a:lnSpc>
                <a:spcPct val="80000"/>
              </a:lnSpc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Offline schedule based on expected events (eclipse, station change, maintenance</a:t>
            </a:r>
            <a:r>
              <a:rPr lang="en-US" sz="17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 , dates, internal variables …</a:t>
            </a:r>
            <a:endParaRPr lang="en-US" sz="17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558" y="4478065"/>
            <a:ext cx="8131837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746" lvl="1" indent="-285750" defTabSz="1015990">
              <a:lnSpc>
                <a:spcPct val="80000"/>
              </a:lnSpc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Real </a:t>
            </a:r>
            <a:r>
              <a:rPr lang="en-US" sz="17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time conditional execution (based on CCC or satellite parameters)</a:t>
            </a:r>
          </a:p>
        </p:txBody>
      </p:sp>
    </p:spTree>
    <p:extLst>
      <p:ext uri="{BB962C8B-B14F-4D97-AF65-F5344CB8AC3E}">
        <p14:creationId xmlns:p14="http://schemas.microsoft.com/office/powerpoint/2010/main" val="2547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5E87A56-86F2-4063-B138-74FEE3D8A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50" y="1101488"/>
            <a:ext cx="7785475" cy="42943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642151"/>
            <a:ext cx="8749709" cy="369332"/>
          </a:xfrm>
        </p:spPr>
        <p:txBody>
          <a:bodyPr/>
          <a:lstStyle/>
          <a:p>
            <a:r>
              <a:rPr lang="en-US" dirty="0" smtClean="0"/>
              <a:t>Operations orchestration and supervision : level 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8" name="Sous-titre 6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/>
          <a:lstStyle/>
          <a:p>
            <a:r>
              <a:rPr lang="en-US" dirty="0"/>
              <a:t>Automation Operation Concept For Next CNES Missions</a:t>
            </a:r>
            <a:endParaRPr lang="en-US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100653" y="2009851"/>
            <a:ext cx="1580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System view of the operations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</a:rPr>
              <a:t>with </a:t>
            </a:r>
            <a:r>
              <a:rPr lang="en-US" sz="1800" b="1" dirty="0" smtClean="0">
                <a:solidFill>
                  <a:schemeClr val="tx2"/>
                </a:solidFill>
              </a:rPr>
              <a:t>high level </a:t>
            </a:r>
            <a:r>
              <a:rPr lang="en-US" sz="1800" b="1" dirty="0">
                <a:solidFill>
                  <a:schemeClr val="tx2"/>
                </a:solidFill>
              </a:rPr>
              <a:t>control if </a:t>
            </a:r>
            <a:r>
              <a:rPr lang="en-US" sz="1800" b="1" dirty="0" smtClean="0">
                <a:solidFill>
                  <a:schemeClr val="tx2"/>
                </a:solidFill>
              </a:rPr>
              <a:t>needed</a:t>
            </a:r>
            <a:endParaRPr lang="en-US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026" name="Image 7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490" y="999193"/>
            <a:ext cx="640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us-titr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Automation Operation Concept For Next CNES Missions</a:t>
            </a:r>
            <a:endParaRPr lang="en-US" noProof="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30790" y="573630"/>
            <a:ext cx="874970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i="0" kern="1200" smtClean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Operations orchestration and supervision : </a:t>
            </a:r>
            <a:r>
              <a:rPr lang="en-US" dirty="0"/>
              <a:t>level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15383" y="2431806"/>
            <a:ext cx="1729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Group of operations zoom view</a:t>
            </a:r>
            <a:endParaRPr lang="en-US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Automation Operation Concept For Next CNES Missions</a:t>
            </a:r>
            <a:endParaRPr lang="en-US" noProof="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30790" y="573630"/>
            <a:ext cx="874970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i="0" kern="1200" smtClean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Operations orchestration and supervision : </a:t>
            </a:r>
            <a:r>
              <a:rPr lang="en-US" dirty="0"/>
              <a:t>level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330790" y="2228268"/>
            <a:ext cx="1720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Detail view of an operation</a:t>
            </a:r>
          </a:p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with step by step control if neede</a:t>
            </a:r>
            <a:r>
              <a:rPr lang="en-US" sz="1800" b="1" dirty="0">
                <a:solidFill>
                  <a:schemeClr val="tx2"/>
                </a:solidFill>
              </a:rPr>
              <a:t>d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4" y="1106290"/>
            <a:ext cx="7532618" cy="423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en-US" dirty="0"/>
              <a:t>Operations orchestration and </a:t>
            </a:r>
            <a:r>
              <a:rPr lang="en-US" dirty="0" smtClean="0"/>
              <a:t>supervision : scalability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30791" y="991671"/>
            <a:ext cx="9209267" cy="39715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Fully configurable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Within </a:t>
            </a:r>
            <a:r>
              <a:rPr lang="en-US" dirty="0"/>
              <a:t>the 3 levels </a:t>
            </a:r>
            <a:r>
              <a:rPr lang="en-US" dirty="0" smtClean="0"/>
              <a:t> : system</a:t>
            </a:r>
            <a:r>
              <a:rPr lang="en-US" noProof="0" dirty="0" smtClean="0"/>
              <a:t>, group of operations and operations 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Able to cope with any </a:t>
            </a:r>
            <a:r>
              <a:rPr lang="en-US" noProof="0" dirty="0" smtClean="0"/>
              <a:t>mission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simple t</a:t>
            </a:r>
            <a:r>
              <a:rPr lang="en-US" noProof="0" dirty="0" smtClean="0"/>
              <a:t>o add new operations 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Mostly written in Python, 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Can be any executable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Possibility to schedule a new operation at any time 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Depending on pattern matching on logbook events 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Logbook events </a:t>
            </a:r>
            <a:r>
              <a:rPr lang="en-US" noProof="0" dirty="0" smtClean="0"/>
              <a:t>sent by any component of the product line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Sous-titre 6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Automation Operation Concept For Next CNES Missions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69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158354" y="1051902"/>
            <a:ext cx="5030470" cy="3627438"/>
          </a:xfrm>
        </p:spPr>
        <p:txBody>
          <a:bodyPr anchor="ctr">
            <a:normAutofit fontScale="77500" lnSpcReduction="20000"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History of ISIS</a:t>
            </a:r>
          </a:p>
          <a:p>
            <a:r>
              <a:rPr lang="en-US" dirty="0" smtClean="0"/>
              <a:t>ISIS Product Line </a:t>
            </a:r>
          </a:p>
          <a:p>
            <a:pPr marL="104774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Architecture</a:t>
            </a:r>
          </a:p>
          <a:p>
            <a:pPr marL="104774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Subsystems</a:t>
            </a:r>
          </a:p>
          <a:p>
            <a:pPr marL="104774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 drivers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ISIS Operational Concept</a:t>
            </a:r>
          </a:p>
          <a:p>
            <a:pPr marL="104774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Assembly to Deployment</a:t>
            </a:r>
            <a:endParaRPr lang="en-US" dirty="0"/>
          </a:p>
          <a:p>
            <a:pPr marL="104774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operational phase</a:t>
            </a:r>
          </a:p>
          <a:p>
            <a:r>
              <a:rPr lang="en-US" dirty="0" smtClean="0"/>
              <a:t>Conclusion : First feedback</a:t>
            </a:r>
          </a:p>
          <a:p>
            <a:r>
              <a:rPr lang="en-US" noProof="0" dirty="0" smtClean="0"/>
              <a:t>	</a:t>
            </a:r>
            <a:endParaRPr lang="en-US" noProof="0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3"/>
          </p:nvPr>
        </p:nvSpPr>
        <p:spPr>
          <a:xfrm>
            <a:off x="345440" y="254350"/>
            <a:ext cx="7620000" cy="261610"/>
          </a:xfrm>
        </p:spPr>
        <p:txBody>
          <a:bodyPr/>
          <a:lstStyle/>
          <a:p>
            <a:r>
              <a:rPr lang="en-US" dirty="0"/>
              <a:t>Automation Operation Concept For Next CNES Missions</a:t>
            </a:r>
            <a:endParaRPr lang="en-US" noProof="0" dirty="0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9188824" y="5353167"/>
            <a:ext cx="371886" cy="303212"/>
          </a:xfrm>
        </p:spPr>
        <p:txBody>
          <a:bodyPr/>
          <a:lstStyle/>
          <a:p>
            <a:fld id="{81CEF8BD-A3D6-4DA3-928C-9E37F500A7D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20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Logo ISIS Petit"/>
          <p:cNvPicPr>
            <a:picLocks noGrp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r="7569"/>
          <a:stretch>
            <a:fillRect/>
          </a:stretch>
        </p:blipFill>
        <p:spPr bwMode="auto">
          <a:xfrm>
            <a:off x="762001" y="816429"/>
            <a:ext cx="3668486" cy="4038600"/>
          </a:xfrm>
          <a:prstGeom prst="rect">
            <a:avLst/>
          </a:prstGeom>
          <a:noFill/>
          <a:ln>
            <a:noFill/>
          </a:ln>
          <a:effectLst>
            <a:softEdge rad="508000"/>
          </a:effectLst>
        </p:spPr>
      </p:pic>
      <p:sp>
        <p:nvSpPr>
          <p:cNvPr id="6" name="Titre 7"/>
          <p:cNvSpPr txBox="1">
            <a:spLocks/>
          </p:cNvSpPr>
          <p:nvPr/>
        </p:nvSpPr>
        <p:spPr>
          <a:xfrm>
            <a:off x="717416" y="310798"/>
            <a:ext cx="8749709" cy="3693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ISIS Operational Concept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40215" y="2327897"/>
            <a:ext cx="5219785" cy="369332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1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Automation Operation Concept For Next CNES Missions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u contenu 9"/>
          <p:cNvSpPr txBox="1">
            <a:spLocks/>
          </p:cNvSpPr>
          <p:nvPr/>
        </p:nvSpPr>
        <p:spPr>
          <a:xfrm>
            <a:off x="330791" y="1034665"/>
            <a:ext cx="9586932" cy="4308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 real upgradeable and scalable micro architecture 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Easy </a:t>
            </a:r>
            <a:r>
              <a:rPr lang="en-US" dirty="0"/>
              <a:t>to add new </a:t>
            </a:r>
            <a:r>
              <a:rPr lang="en-US" dirty="0" smtClean="0"/>
              <a:t>functionality (e.g. 4 and 5 specific components added for the first missions, to compare to ~100 common components)</a:t>
            </a:r>
            <a:endParaRPr lang="en-US" dirty="0"/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the distribution </a:t>
            </a:r>
            <a:r>
              <a:rPr lang="en-US" dirty="0"/>
              <a:t>of the components depending on the deployment and hardware </a:t>
            </a:r>
            <a:r>
              <a:rPr lang="en-US" dirty="0" smtClean="0"/>
              <a:t>characteristic (Control Command Center, Main Control Room, AIT Testbed ..)</a:t>
            </a:r>
            <a:endParaRPr lang="en-US" dirty="0"/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Possibility to adapt hardware to specific target performances</a:t>
            </a:r>
            <a:endParaRPr lang="en-US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Improvement of </a:t>
            </a:r>
            <a:r>
              <a:rPr lang="en-US" dirty="0"/>
              <a:t>the automation subsystem, scalable within the 3 </a:t>
            </a:r>
            <a:r>
              <a:rPr lang="en-US" dirty="0" smtClean="0"/>
              <a:t>levels and able to react in real time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/>
              <a:t>Ready for </a:t>
            </a:r>
            <a:r>
              <a:rPr lang="en-US" dirty="0" smtClean="0"/>
              <a:t>various </a:t>
            </a:r>
            <a:r>
              <a:rPr lang="en-US" dirty="0"/>
              <a:t>multi missions </a:t>
            </a:r>
            <a:r>
              <a:rPr lang="en-US" dirty="0" smtClean="0"/>
              <a:t>: typical ones (1 and 3 satellites), constellation</a:t>
            </a:r>
            <a:r>
              <a:rPr lang="en-US" dirty="0"/>
              <a:t>, AIT </a:t>
            </a:r>
            <a:r>
              <a:rPr lang="en-US" dirty="0" smtClean="0"/>
              <a:t>…</a:t>
            </a:r>
            <a:endParaRPr lang="en-US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But new operational way of thinking to compare to “old CCC” : from MMI control to </a:t>
            </a:r>
            <a:r>
              <a:rPr lang="en-US" dirty="0" err="1" smtClean="0"/>
              <a:t>deamon</a:t>
            </a:r>
            <a:r>
              <a:rPr lang="en-US" dirty="0" smtClean="0"/>
              <a:t> execution with MMI for supervision</a:t>
            </a:r>
            <a:endParaRPr lang="en-US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7" name="Titre 5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en-US" noProof="0" dirty="0" smtClean="0"/>
              <a:t>ISIS Product Line  : </a:t>
            </a:r>
            <a:r>
              <a:rPr lang="en-US" dirty="0" smtClean="0"/>
              <a:t>first feedback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7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849090" y="1959404"/>
            <a:ext cx="5310910" cy="1200329"/>
          </a:xfrm>
        </p:spPr>
        <p:txBody>
          <a:bodyPr/>
          <a:lstStyle/>
          <a:p>
            <a:r>
              <a:rPr lang="en-US" noProof="0" dirty="0" smtClean="0"/>
              <a:t>3 partners :</a:t>
            </a:r>
            <a:br>
              <a:rPr lang="en-US" noProof="0" dirty="0" smtClean="0"/>
            </a:br>
            <a:r>
              <a:rPr lang="en-US" noProof="0" dirty="0" smtClean="0"/>
              <a:t>Thales </a:t>
            </a:r>
            <a:r>
              <a:rPr lang="en-US" noProof="0" dirty="0" err="1" smtClean="0"/>
              <a:t>Alénia</a:t>
            </a:r>
            <a:r>
              <a:rPr lang="en-US" noProof="0" dirty="0" smtClean="0"/>
              <a:t> Space, </a:t>
            </a:r>
            <a:br>
              <a:rPr lang="en-US" noProof="0" dirty="0" smtClean="0"/>
            </a:br>
            <a:r>
              <a:rPr lang="en-US" noProof="0" dirty="0" smtClean="0"/>
              <a:t>Airbus Defense and Space, </a:t>
            </a:r>
            <a:br>
              <a:rPr lang="en-US" noProof="0" dirty="0" smtClean="0"/>
            </a:br>
            <a:r>
              <a:rPr lang="en-US" noProof="0" dirty="0" smtClean="0"/>
              <a:t>and CNES </a:t>
            </a:r>
            <a:endParaRPr lang="en-US" noProof="0" dirty="0"/>
          </a:p>
        </p:txBody>
      </p:sp>
      <p:pic>
        <p:nvPicPr>
          <p:cNvPr id="9" name="Espace réservé pour une image  8" descr="Logo ISIS Petit"/>
          <p:cNvPicPr>
            <a:picLocks noGrp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r="7569"/>
          <a:stretch>
            <a:fillRect/>
          </a:stretch>
        </p:blipFill>
        <p:spPr bwMode="auto">
          <a:xfrm>
            <a:off x="762001" y="816429"/>
            <a:ext cx="3668486" cy="4038600"/>
          </a:xfrm>
          <a:prstGeom prst="rect">
            <a:avLst/>
          </a:prstGeom>
          <a:noFill/>
          <a:ln>
            <a:noFill/>
          </a:ln>
          <a:effectLst>
            <a:softEdge rad="508000"/>
          </a:effectLst>
        </p:spPr>
      </p:pic>
      <p:sp>
        <p:nvSpPr>
          <p:cNvPr id="6" name="Titre 7"/>
          <p:cNvSpPr txBox="1">
            <a:spLocks/>
          </p:cNvSpPr>
          <p:nvPr/>
        </p:nvSpPr>
        <p:spPr>
          <a:xfrm>
            <a:off x="717416" y="310798"/>
            <a:ext cx="8749709" cy="3693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smtClean="0"/>
              <a:t>ISIS : Initiative for Space Innovative Standard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Automation Operation Concept For Next CNES Missions</a:t>
            </a:r>
            <a:endParaRPr lang="en-US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5"/>
          </p:nvPr>
        </p:nvSpPr>
        <p:spPr>
          <a:xfrm>
            <a:off x="6166362" y="906504"/>
            <a:ext cx="3394351" cy="3971556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noProof="0" dirty="0" smtClean="0"/>
              <a:t>ISIS Standard includes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Standard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Typical mission documents </a:t>
            </a:r>
            <a:r>
              <a:rPr lang="en-US" dirty="0" smtClean="0"/>
              <a:t>to be tailored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Covering : </a:t>
            </a:r>
          </a:p>
          <a:p>
            <a:pPr marL="685746" lvl="1" indent="-285750"/>
            <a:r>
              <a:rPr lang="en-US" noProof="0" dirty="0" smtClean="0"/>
              <a:t>All aspects of the platform and command control ground segment</a:t>
            </a:r>
          </a:p>
          <a:p>
            <a:pPr marL="685746" lvl="1" indent="-285750"/>
            <a:r>
              <a:rPr lang="en-US" noProof="0" dirty="0" smtClean="0"/>
              <a:t>The interfaces within ISIS components and with external entities</a:t>
            </a:r>
          </a:p>
          <a:p>
            <a:pPr marL="285750" indent="-285750"/>
            <a:endParaRPr lang="en-US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6" name="Picture 7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6" y="906504"/>
            <a:ext cx="5078391" cy="3931240"/>
          </a:xfrm>
          <a:prstGeom prst="rect">
            <a:avLst/>
          </a:prstGeom>
          <a:noFill/>
          <a:extLst/>
        </p:spPr>
      </p:pic>
      <p:sp>
        <p:nvSpPr>
          <p:cNvPr id="12" name="Rectangle à coins arrondis 11"/>
          <p:cNvSpPr/>
          <p:nvPr/>
        </p:nvSpPr>
        <p:spPr>
          <a:xfrm>
            <a:off x="197414" y="1823852"/>
            <a:ext cx="5662246" cy="33415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ISIS Product Line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3" name="Titre 5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en-US" noProof="0" dirty="0" smtClean="0"/>
              <a:t>ISIS Standard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23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4208184" y="1788156"/>
            <a:ext cx="5586731" cy="3237231"/>
            <a:chOff x="0" y="0"/>
            <a:chExt cx="5586968" cy="3237584"/>
          </a:xfrm>
        </p:grpSpPr>
        <p:sp>
          <p:nvSpPr>
            <p:cNvPr id="7" name="Rectangle 6"/>
            <p:cNvSpPr/>
            <p:nvPr/>
          </p:nvSpPr>
          <p:spPr>
            <a:xfrm>
              <a:off x="104300" y="1771"/>
              <a:ext cx="1296144" cy="749962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2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Daemons</a:t>
              </a:r>
              <a:r>
                <a:rPr lang="fr-FR" sz="2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600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C++ / Python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328273"/>
              <a:ext cx="5586968" cy="644049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20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LibCom</a:t>
              </a:r>
              <a:r>
                <a:rPr lang="fr-FR" sz="2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600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including</a:t>
              </a:r>
              <a:r>
                <a:rPr lang="fr-FR" sz="1600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Directory Service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5" y="2520771"/>
              <a:ext cx="1759999" cy="504714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20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ZeroMQ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92532" y="2518459"/>
              <a:ext cx="1368152" cy="507026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20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Redis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Double flèche verticale 10"/>
            <p:cNvSpPr/>
            <p:nvPr/>
          </p:nvSpPr>
          <p:spPr>
            <a:xfrm>
              <a:off x="636865" y="801626"/>
              <a:ext cx="259523" cy="476754"/>
            </a:xfrm>
            <a:prstGeom prst="up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Double flèche verticale 11"/>
            <p:cNvSpPr/>
            <p:nvPr/>
          </p:nvSpPr>
          <p:spPr>
            <a:xfrm>
              <a:off x="697483" y="2017994"/>
              <a:ext cx="198905" cy="427826"/>
            </a:xfrm>
            <a:prstGeom prst="upDownArrow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62248" y="9213"/>
              <a:ext cx="1328280" cy="775434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20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GUIs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200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C++ / Python + Qt/JavaScript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61727" y="0"/>
              <a:ext cx="1125241" cy="774323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20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Scripts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600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Python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5" name="Picture 4" descr="http://upload.wikimedia.org/wikipedia/commons/thumb/1/18/Database.svg/512px-Database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942" y="2044806"/>
              <a:ext cx="886990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oneTexte 31"/>
            <p:cNvSpPr txBox="1"/>
            <p:nvPr/>
          </p:nvSpPr>
          <p:spPr>
            <a:xfrm>
              <a:off x="4547458" y="2868252"/>
              <a:ext cx="103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1800" b="1" kern="1200">
                  <a:solidFill>
                    <a:srgbClr val="323E4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CONFIG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70316" y="9216"/>
              <a:ext cx="1422677" cy="754121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20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Processings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600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C++ / Python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Double flèche verticale 17"/>
            <p:cNvSpPr/>
            <p:nvPr/>
          </p:nvSpPr>
          <p:spPr>
            <a:xfrm rot="5400000">
              <a:off x="3829124" y="2519943"/>
              <a:ext cx="275111" cy="504057"/>
            </a:xfrm>
            <a:prstGeom prst="upDownArrow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Double flèche verticale 18"/>
            <p:cNvSpPr/>
            <p:nvPr/>
          </p:nvSpPr>
          <p:spPr>
            <a:xfrm>
              <a:off x="2151892" y="801626"/>
              <a:ext cx="259523" cy="476754"/>
            </a:xfrm>
            <a:prstGeom prst="up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Double flèche verticale 19"/>
            <p:cNvSpPr/>
            <p:nvPr/>
          </p:nvSpPr>
          <p:spPr>
            <a:xfrm>
              <a:off x="3560684" y="784733"/>
              <a:ext cx="259523" cy="476754"/>
            </a:xfrm>
            <a:prstGeom prst="up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Double flèche verticale 20"/>
            <p:cNvSpPr/>
            <p:nvPr/>
          </p:nvSpPr>
          <p:spPr>
            <a:xfrm>
              <a:off x="4898960" y="801626"/>
              <a:ext cx="259523" cy="476754"/>
            </a:xfrm>
            <a:prstGeom prst="up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Double flèche verticale 21"/>
            <p:cNvSpPr/>
            <p:nvPr/>
          </p:nvSpPr>
          <p:spPr>
            <a:xfrm>
              <a:off x="2685650" y="2017994"/>
              <a:ext cx="198905" cy="427826"/>
            </a:xfrm>
            <a:prstGeom prst="upDownArrow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4" name="Titre 5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en-US" noProof="0" dirty="0" smtClean="0"/>
              <a:t>ISIS Product Line : software architecture</a:t>
            </a:r>
            <a:endParaRPr lang="en-US" noProof="0" dirty="0"/>
          </a:p>
        </p:txBody>
      </p:sp>
      <p:sp>
        <p:nvSpPr>
          <p:cNvPr id="25" name="Sous-titre 8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/>
          <a:lstStyle/>
          <a:p>
            <a:r>
              <a:rPr lang="en-US" dirty="0"/>
              <a:t>Automation Operation Concept For Next CNES Missions</a:t>
            </a:r>
            <a:endParaRPr lang="en-US" noProof="0" dirty="0"/>
          </a:p>
        </p:txBody>
      </p:sp>
      <p:sp>
        <p:nvSpPr>
          <p:cNvPr id="26" name="Rectangle 25"/>
          <p:cNvSpPr/>
          <p:nvPr/>
        </p:nvSpPr>
        <p:spPr>
          <a:xfrm>
            <a:off x="5555648" y="1171313"/>
            <a:ext cx="3543534" cy="333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SOA architecture </a:t>
            </a:r>
            <a:r>
              <a:rPr lang="fr-FR" b="1" dirty="0" err="1">
                <a:solidFill>
                  <a:schemeClr val="tx2"/>
                </a:solidFill>
              </a:rPr>
              <a:t>with</a:t>
            </a:r>
            <a:r>
              <a:rPr lang="fr-FR" b="1" dirty="0">
                <a:solidFill>
                  <a:schemeClr val="tx2"/>
                </a:solidFill>
              </a:rPr>
              <a:t> components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6658" y="1153478"/>
            <a:ext cx="2518638" cy="333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Standards based design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0946" y="1497343"/>
            <a:ext cx="4040337" cy="3231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Follows </a:t>
            </a:r>
            <a:r>
              <a:rPr lang="en-US" b="1" dirty="0"/>
              <a:t>CCSDS MO </a:t>
            </a:r>
            <a:r>
              <a:rPr lang="en-US" b="1" dirty="0" smtClean="0"/>
              <a:t>(SM&amp;C) standard</a:t>
            </a:r>
            <a:endParaRPr lang="en-US" b="1" dirty="0"/>
          </a:p>
          <a:p>
            <a:pPr marL="685746" lvl="1" indent="-285750">
              <a:buFont typeface="Wingdings" panose="05000000000000000000" pitchFamily="2" charset="2"/>
              <a:buChar char="ü"/>
            </a:pPr>
            <a:r>
              <a:rPr lang="en-US" dirty="0"/>
              <a:t>Service Oriented </a:t>
            </a:r>
            <a:r>
              <a:rPr lang="en-US" dirty="0" smtClean="0"/>
              <a:t>components</a:t>
            </a:r>
          </a:p>
          <a:p>
            <a:pPr marL="685746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Talking on a Message Abstraction Layer</a:t>
            </a:r>
            <a:endParaRPr lang="en-US" dirty="0"/>
          </a:p>
          <a:p>
            <a:pPr marL="685746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Modular approach</a:t>
            </a:r>
          </a:p>
          <a:p>
            <a:pPr marL="685746" lvl="1" indent="-285750">
              <a:buFont typeface="Wingdings" panose="05000000000000000000" pitchFamily="2" charset="2"/>
              <a:buChar char="ü"/>
            </a:pPr>
            <a:r>
              <a:rPr lang="en-US" dirty="0"/>
              <a:t>Simple function addition/removal (tailoring of the CCC)</a:t>
            </a:r>
          </a:p>
          <a:p>
            <a:pPr marL="685746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ISIS Standard implementation:</a:t>
            </a:r>
          </a:p>
          <a:p>
            <a:pPr marL="685746" lvl="1" indent="-285750">
              <a:buFont typeface="Wingdings" panose="05000000000000000000" pitchFamily="2" charset="2"/>
              <a:buChar char="ü"/>
            </a:pPr>
            <a:r>
              <a:rPr lang="en-US" dirty="0"/>
              <a:t>XTCE, SLE, CCSDS TM/TC, PUS (subset), COP1</a:t>
            </a:r>
          </a:p>
          <a:p>
            <a:pPr marL="685746" lvl="1" indent="-285750">
              <a:buFont typeface="Wingdings" panose="05000000000000000000" pitchFamily="2" charset="2"/>
              <a:buChar char="ü"/>
            </a:pPr>
            <a:r>
              <a:rPr lang="en-US" dirty="0"/>
              <a:t>Other specific ISIS interfaces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2124700" y="1219871"/>
            <a:ext cx="5662246" cy="33415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ISIS Product Line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31" name="Explosion 2 30"/>
          <p:cNvSpPr/>
          <p:nvPr/>
        </p:nvSpPr>
        <p:spPr>
          <a:xfrm>
            <a:off x="4487799" y="1425392"/>
            <a:ext cx="5426501" cy="2431141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 rot="21093603">
            <a:off x="6265942" y="2477571"/>
            <a:ext cx="1929771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~ 100 components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 animBg="1"/>
      <p:bldP spid="31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221038" y="3202800"/>
            <a:ext cx="3006725" cy="1286650"/>
            <a:chOff x="3221038" y="3202800"/>
            <a:chExt cx="3006725" cy="1286650"/>
          </a:xfrm>
        </p:grpSpPr>
        <p:sp>
          <p:nvSpPr>
            <p:cNvPr id="13" name="Cube 12"/>
            <p:cNvSpPr/>
            <p:nvPr/>
          </p:nvSpPr>
          <p:spPr>
            <a:xfrm>
              <a:off x="3221038" y="3233738"/>
              <a:ext cx="3006725" cy="1255712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751082" y="3202800"/>
              <a:ext cx="1909126" cy="333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tx2"/>
                  </a:solidFill>
                </a:rPr>
                <a:t>ISIS Product Line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Automation Operation Concept For Next CNES Missions</a:t>
            </a:r>
            <a:endParaRPr lang="en-US" noProof="0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9188824" y="5353167"/>
            <a:ext cx="371886" cy="303212"/>
          </a:xfrm>
        </p:spPr>
        <p:txBody>
          <a:bodyPr/>
          <a:lstStyle/>
          <a:p>
            <a:fld id="{1CC87C03-EEA0-4EB5-BC12-EA7C44301DCB}" type="slidenum">
              <a:rPr lang="fr-FR" smtClean="0"/>
              <a:t>6</a:t>
            </a:fld>
            <a:endParaRPr lang="fr-FR" dirty="0"/>
          </a:p>
        </p:txBody>
      </p:sp>
      <p:sp>
        <p:nvSpPr>
          <p:cNvPr id="11" name="Titre 5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en-US" noProof="0" dirty="0" smtClean="0"/>
              <a:t>ISIS Product Line : subsystems</a:t>
            </a:r>
            <a:endParaRPr lang="en-US" noProof="0" dirty="0"/>
          </a:p>
        </p:txBody>
      </p:sp>
      <p:sp>
        <p:nvSpPr>
          <p:cNvPr id="12" name="Espace réservé du numéro de diapositive 6"/>
          <p:cNvSpPr txBox="1">
            <a:spLocks/>
          </p:cNvSpPr>
          <p:nvPr/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797174" rtl="0" eaLnBrk="1" latinLnBrk="0" hangingPunct="1">
              <a:defRPr sz="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8587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174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5761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4348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2935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1522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0109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88696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81167D-292E-8142-ABF3-3BDF0609D34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4" name="Cube 13"/>
          <p:cNvSpPr/>
          <p:nvPr/>
        </p:nvSpPr>
        <p:spPr>
          <a:xfrm>
            <a:off x="4241800" y="3590925"/>
            <a:ext cx="568325" cy="228600"/>
          </a:xfrm>
          <a:prstGeom prst="cub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b="1" dirty="0"/>
          </a:p>
        </p:txBody>
      </p:sp>
      <p:sp>
        <p:nvSpPr>
          <p:cNvPr id="15" name="Cube 14"/>
          <p:cNvSpPr/>
          <p:nvPr/>
        </p:nvSpPr>
        <p:spPr>
          <a:xfrm>
            <a:off x="3278188" y="3884613"/>
            <a:ext cx="566737" cy="22860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6" name="Cube 15"/>
          <p:cNvSpPr/>
          <p:nvPr/>
        </p:nvSpPr>
        <p:spPr>
          <a:xfrm>
            <a:off x="3902075" y="3884613"/>
            <a:ext cx="566738" cy="22860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7" name="Cube 16"/>
          <p:cNvSpPr/>
          <p:nvPr/>
        </p:nvSpPr>
        <p:spPr>
          <a:xfrm>
            <a:off x="4514850" y="3884613"/>
            <a:ext cx="566738" cy="22860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8" name="Cube 17"/>
          <p:cNvSpPr/>
          <p:nvPr/>
        </p:nvSpPr>
        <p:spPr>
          <a:xfrm>
            <a:off x="5151438" y="3884613"/>
            <a:ext cx="566737" cy="22860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9" name="Cube 18"/>
          <p:cNvSpPr/>
          <p:nvPr/>
        </p:nvSpPr>
        <p:spPr>
          <a:xfrm>
            <a:off x="3902075" y="4178300"/>
            <a:ext cx="566738" cy="228600"/>
          </a:xfrm>
          <a:prstGeom prst="cub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20" name="Cube 19"/>
          <p:cNvSpPr/>
          <p:nvPr/>
        </p:nvSpPr>
        <p:spPr>
          <a:xfrm>
            <a:off x="4581525" y="4178300"/>
            <a:ext cx="569913" cy="228600"/>
          </a:xfrm>
          <a:prstGeom prst="cub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22" name="Cube 21"/>
          <p:cNvSpPr/>
          <p:nvPr/>
        </p:nvSpPr>
        <p:spPr>
          <a:xfrm>
            <a:off x="902708" y="999136"/>
            <a:ext cx="8556034" cy="568166"/>
          </a:xfrm>
          <a:prstGeom prst="cub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alt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Automation </a:t>
            </a:r>
            <a:r>
              <a:rPr lang="fr-FR" alt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r-FR" alt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operations</a:t>
            </a:r>
            <a:r>
              <a:rPr lang="fr-FR" alt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scheduling</a:t>
            </a:r>
            <a:r>
              <a:rPr lang="fr-FR" alt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by </a:t>
            </a:r>
            <a:r>
              <a:rPr lang="fr-FR" alt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rules</a:t>
            </a:r>
            <a:r>
              <a:rPr lang="fr-FR" alt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 on the </a:t>
            </a:r>
            <a:r>
              <a:rPr lang="fr-FR" alt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fly</a:t>
            </a:r>
            <a:r>
              <a:rPr lang="fr-FR" alt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full control centre automation</a:t>
            </a:r>
            <a:endParaRPr lang="fr-FR" alt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Cube 22"/>
          <p:cNvSpPr/>
          <p:nvPr/>
        </p:nvSpPr>
        <p:spPr>
          <a:xfrm>
            <a:off x="1094144" y="1653106"/>
            <a:ext cx="1856454" cy="1733832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altLang="fr-F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 &amp; control</a:t>
            </a:r>
          </a:p>
          <a:p>
            <a:pPr>
              <a:defRPr/>
            </a:pPr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TM acquisition and </a:t>
            </a:r>
            <a:r>
              <a:rPr lang="fr-FR" alt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processing</a:t>
            </a:r>
            <a:endParaRPr lang="fr-FR" alt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TC </a:t>
            </a:r>
            <a:r>
              <a:rPr lang="fr-FR" alt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sending</a:t>
            </a:r>
            <a:endParaRPr lang="fr-FR" alt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PUS services</a:t>
            </a:r>
            <a:endParaRPr lang="fr-FR" alt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Cube 23"/>
          <p:cNvSpPr/>
          <p:nvPr/>
        </p:nvSpPr>
        <p:spPr>
          <a:xfrm>
            <a:off x="3093320" y="1668307"/>
            <a:ext cx="1782139" cy="1745023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altLang="fr-F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Visualisation</a:t>
            </a:r>
          </a:p>
          <a:p>
            <a:pPr>
              <a:defRPr/>
            </a:pPr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real time and offline visualisation (TM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alt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mimics</a:t>
            </a:r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r-FR" alt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Cube 24"/>
          <p:cNvSpPr/>
          <p:nvPr/>
        </p:nvSpPr>
        <p:spPr>
          <a:xfrm>
            <a:off x="5175319" y="1647246"/>
            <a:ext cx="1786915" cy="1792209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alt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Flight Dynamics</a:t>
            </a:r>
            <a:endParaRPr lang="fr-FR" altLang="fr-F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fr-FR" alt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Orbit</a:t>
            </a:r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attitude, </a:t>
            </a:r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Events </a:t>
            </a:r>
            <a:r>
              <a:rPr lang="fr-FR" alt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prediction</a:t>
            </a:r>
            <a:endParaRPr lang="fr-FR" alt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Cube 25"/>
          <p:cNvSpPr/>
          <p:nvPr/>
        </p:nvSpPr>
        <p:spPr>
          <a:xfrm>
            <a:off x="7454542" y="1653105"/>
            <a:ext cx="1677705" cy="1792209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alt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Operations support</a:t>
            </a:r>
            <a:endParaRPr lang="fr-FR" altLang="fr-FR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fr-FR" altLang="fr-F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 management</a:t>
            </a:r>
            <a:endParaRPr lang="fr-FR" altLang="fr-F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fr-FR" altLang="fr-F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Memory image management</a:t>
            </a:r>
            <a:endParaRPr lang="fr-FR" altLang="fr-F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fr-FR" altLang="fr-F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Reports</a:t>
            </a:r>
            <a:endParaRPr lang="fr-FR" altLang="fr-F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ube 26"/>
          <p:cNvSpPr/>
          <p:nvPr/>
        </p:nvSpPr>
        <p:spPr>
          <a:xfrm>
            <a:off x="526019" y="3861594"/>
            <a:ext cx="3902404" cy="1412875"/>
          </a:xfrm>
          <a:prstGeom prst="cub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alt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DataStore</a:t>
            </a:r>
          </a:p>
          <a:p>
            <a:pPr>
              <a:defRPr/>
            </a:pPr>
            <a:r>
              <a:rPr lang="fr-FR" alt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</a:t>
            </a:r>
            <a:r>
              <a:rPr lang="fr-FR" alt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archiving</a:t>
            </a:r>
            <a:r>
              <a:rPr lang="fr-FR" alt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management, consultation</a:t>
            </a:r>
            <a:endParaRPr lang="fr-FR" alt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fr-FR" alt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Trend </a:t>
            </a:r>
            <a:r>
              <a:rPr lang="fr-FR" alt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</a:t>
            </a:r>
            <a:endParaRPr lang="fr-FR" alt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Cube 27"/>
          <p:cNvSpPr/>
          <p:nvPr/>
        </p:nvSpPr>
        <p:spPr>
          <a:xfrm>
            <a:off x="5480843" y="3789764"/>
            <a:ext cx="3847046" cy="1418431"/>
          </a:xfrm>
          <a:prstGeom prst="cub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altLang="fr-F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Infrastructure </a:t>
            </a:r>
          </a:p>
          <a:p>
            <a:pPr>
              <a:defRPr/>
            </a:pPr>
            <a:r>
              <a:rPr lang="fr-FR" alt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GUIs</a:t>
            </a:r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alt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users</a:t>
            </a:r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authentication</a:t>
            </a:r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global system monitoring, </a:t>
            </a:r>
            <a:r>
              <a:rPr lang="fr-FR" alt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</a:t>
            </a:r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exchanges, time management, printing 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488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Logo ISIS Petit"/>
          <p:cNvPicPr>
            <a:picLocks noGrp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r="7569"/>
          <a:stretch>
            <a:fillRect/>
          </a:stretch>
        </p:blipFill>
        <p:spPr bwMode="auto">
          <a:xfrm>
            <a:off x="762001" y="816429"/>
            <a:ext cx="3668486" cy="4038600"/>
          </a:xfrm>
          <a:prstGeom prst="rect">
            <a:avLst/>
          </a:prstGeom>
          <a:noFill/>
          <a:ln>
            <a:noFill/>
          </a:ln>
          <a:effectLst>
            <a:softEdge rad="508000"/>
          </a:effectLst>
        </p:spPr>
      </p:pic>
      <p:sp>
        <p:nvSpPr>
          <p:cNvPr id="6" name="Titre 7"/>
          <p:cNvSpPr txBox="1">
            <a:spLocks/>
          </p:cNvSpPr>
          <p:nvPr/>
        </p:nvSpPr>
        <p:spPr>
          <a:xfrm>
            <a:off x="717416" y="310798"/>
            <a:ext cx="8749709" cy="3693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ISIS Operational Concept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40215" y="2327897"/>
            <a:ext cx="5219785" cy="369332"/>
          </a:xfrm>
        </p:spPr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Assembly</a:t>
            </a:r>
            <a:r>
              <a:rPr lang="fr-FR" dirty="0" smtClean="0"/>
              <a:t> to </a:t>
            </a:r>
            <a:r>
              <a:rPr lang="fr-FR" dirty="0" err="1" smtClean="0"/>
              <a:t>Deployment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55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Automation Operation Concept For Next CNES Missions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3934981" y="3310922"/>
            <a:ext cx="1446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fr-F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</a:t>
            </a:r>
            <a:r>
              <a:rPr lang="fr-FR" altLang="fr-FR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endParaRPr lang="fr-FR" altLang="fr-FR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1424631" y="999870"/>
            <a:ext cx="2544285" cy="1453650"/>
            <a:chOff x="906389" y="1162730"/>
            <a:chExt cx="2545269" cy="145237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744" y="1162730"/>
              <a:ext cx="1675461" cy="111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7"/>
            <p:cNvSpPr txBox="1">
              <a:spLocks noChangeArrowheads="1"/>
            </p:cNvSpPr>
            <p:nvPr/>
          </p:nvSpPr>
          <p:spPr bwMode="auto">
            <a:xfrm>
              <a:off x="906389" y="2276847"/>
              <a:ext cx="2545269" cy="338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r>
                <a:rPr lang="fr-FR" altLang="fr-FR" sz="1600" dirty="0" smtClean="0">
                  <a:latin typeface="Arial" panose="020B0604020202020204" pitchFamily="34" charset="0"/>
                </a:rPr>
                <a:t>Control Command Center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5697134" y="828732"/>
            <a:ext cx="1951175" cy="1995272"/>
            <a:chOff x="6036234" y="1142703"/>
            <a:chExt cx="1953254" cy="1995165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539" y="1142703"/>
              <a:ext cx="1015411" cy="16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18"/>
            <p:cNvSpPr txBox="1">
              <a:spLocks noChangeArrowheads="1"/>
            </p:cNvSpPr>
            <p:nvPr/>
          </p:nvSpPr>
          <p:spPr bwMode="auto">
            <a:xfrm>
              <a:off x="6036234" y="2799332"/>
              <a:ext cx="1953254" cy="33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r>
                <a:rPr lang="fr-FR" altLang="fr-FR" sz="1600" dirty="0" smtClean="0">
                  <a:latin typeface="Arial" panose="020B0604020202020204" pitchFamily="34" charset="0"/>
                </a:rPr>
                <a:t>Main Control Room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e 16"/>
          <p:cNvGrpSpPr>
            <a:grpSpLocks/>
          </p:cNvGrpSpPr>
          <p:nvPr/>
        </p:nvGrpSpPr>
        <p:grpSpPr bwMode="auto">
          <a:xfrm>
            <a:off x="3268384" y="3875161"/>
            <a:ext cx="2507418" cy="1577242"/>
            <a:chOff x="3432561" y="1133341"/>
            <a:chExt cx="2504901" cy="1576302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026" y="1133341"/>
              <a:ext cx="1575058" cy="1196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ZoneTexte 20"/>
            <p:cNvSpPr txBox="1">
              <a:spLocks noChangeArrowheads="1"/>
            </p:cNvSpPr>
            <p:nvPr/>
          </p:nvSpPr>
          <p:spPr bwMode="auto">
            <a:xfrm>
              <a:off x="3432561" y="2371291"/>
              <a:ext cx="2504901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r>
                <a:rPr lang="fr-FR" altLang="fr-FR" sz="1600" dirty="0" smtClean="0">
                  <a:latin typeface="Arial" panose="020B0604020202020204" pitchFamily="34" charset="0"/>
                </a:rPr>
                <a:t>Fly Dynamics </a:t>
              </a:r>
              <a:r>
                <a:rPr lang="fr-FR" altLang="fr-FR" sz="1600" dirty="0" err="1" smtClean="0">
                  <a:latin typeface="Arial" panose="020B0604020202020204" pitchFamily="34" charset="0"/>
                </a:rPr>
                <a:t>Standalone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e 19"/>
          <p:cNvGrpSpPr>
            <a:grpSpLocks/>
          </p:cNvGrpSpPr>
          <p:nvPr/>
        </p:nvGrpSpPr>
        <p:grpSpPr bwMode="auto">
          <a:xfrm>
            <a:off x="164771" y="2394755"/>
            <a:ext cx="1736373" cy="1296899"/>
            <a:chOff x="536374" y="2768879"/>
            <a:chExt cx="1738065" cy="1295252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62" y="2768879"/>
              <a:ext cx="957128" cy="95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ZoneTexte 23"/>
            <p:cNvSpPr txBox="1">
              <a:spLocks noChangeArrowheads="1"/>
            </p:cNvSpPr>
            <p:nvPr/>
          </p:nvSpPr>
          <p:spPr bwMode="auto">
            <a:xfrm>
              <a:off x="536374" y="3726007"/>
              <a:ext cx="1738065" cy="3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r>
                <a:rPr lang="fr-FR" altLang="fr-FR" sz="1600" dirty="0" smtClean="0">
                  <a:latin typeface="Arial" panose="020B0604020202020204" pitchFamily="34" charset="0"/>
                </a:rPr>
                <a:t>Expert Computer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e 22"/>
          <p:cNvGrpSpPr>
            <a:grpSpLocks/>
          </p:cNvGrpSpPr>
          <p:nvPr/>
        </p:nvGrpSpPr>
        <p:grpSpPr bwMode="auto">
          <a:xfrm>
            <a:off x="829779" y="3871093"/>
            <a:ext cx="1826141" cy="1312904"/>
            <a:chOff x="996457" y="4461546"/>
            <a:chExt cx="1826096" cy="1314555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52" y="4461546"/>
              <a:ext cx="1300767" cy="97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ZoneTexte 24"/>
            <p:cNvSpPr txBox="1">
              <a:spLocks noChangeArrowheads="1"/>
            </p:cNvSpPr>
            <p:nvPr/>
          </p:nvSpPr>
          <p:spPr bwMode="auto">
            <a:xfrm>
              <a:off x="996457" y="5437121"/>
              <a:ext cx="1826096" cy="33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r>
                <a:rPr lang="fr-FR" altLang="fr-FR" sz="1600" dirty="0" smtClean="0">
                  <a:latin typeface="Arial" panose="020B0604020202020204" pitchFamily="34" charset="0"/>
                </a:rPr>
                <a:t>On Call Computer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e 25"/>
          <p:cNvGrpSpPr>
            <a:grpSpLocks/>
          </p:cNvGrpSpPr>
          <p:nvPr/>
        </p:nvGrpSpPr>
        <p:grpSpPr bwMode="auto">
          <a:xfrm>
            <a:off x="6243207" y="3455091"/>
            <a:ext cx="3029932" cy="1434460"/>
            <a:chOff x="2843225" y="5023114"/>
            <a:chExt cx="3029607" cy="1433520"/>
          </a:xfrm>
        </p:grpSpPr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275" y="5023114"/>
              <a:ext cx="1500466" cy="998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ZoneTexte 26"/>
            <p:cNvSpPr txBox="1">
              <a:spLocks noChangeArrowheads="1"/>
            </p:cNvSpPr>
            <p:nvPr/>
          </p:nvSpPr>
          <p:spPr bwMode="auto">
            <a:xfrm>
              <a:off x="2843225" y="6118302"/>
              <a:ext cx="3029607" cy="338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r>
                <a:rPr lang="en-US" sz="1600" dirty="0">
                  <a:latin typeface="Arial" panose="020B0604020202020204" pitchFamily="34" charset="0"/>
                </a:rPr>
                <a:t>Assembly, Integration, and Test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Groupe 28"/>
          <p:cNvGrpSpPr>
            <a:grpSpLocks/>
          </p:cNvGrpSpPr>
          <p:nvPr/>
        </p:nvGrpSpPr>
        <p:grpSpPr bwMode="auto">
          <a:xfrm>
            <a:off x="8274048" y="1547598"/>
            <a:ext cx="1482725" cy="1320800"/>
            <a:chOff x="7392393" y="3255205"/>
            <a:chExt cx="1483126" cy="1320908"/>
          </a:xfrm>
        </p:grpSpPr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393" y="3255205"/>
              <a:ext cx="1483126" cy="95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ZoneTexte 28"/>
            <p:cNvSpPr txBox="1">
              <a:spLocks noChangeArrowheads="1"/>
            </p:cNvSpPr>
            <p:nvPr/>
          </p:nvSpPr>
          <p:spPr bwMode="auto">
            <a:xfrm>
              <a:off x="7795394" y="4237537"/>
              <a:ext cx="628765" cy="33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r>
                <a:rPr lang="fr-FR" altLang="fr-FR" sz="1600" dirty="0">
                  <a:latin typeface="Arial" panose="020B0604020202020204" pitchFamily="34" charset="0"/>
                </a:rPr>
                <a:t>DMZ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9588" y="543023"/>
            <a:ext cx="3775393" cy="333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ISIS Product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Line is designed 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cover :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97" y="2194860"/>
            <a:ext cx="1158240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Automation Operation Concept For Next CNES Missions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59588" y="543023"/>
            <a:ext cx="3775393" cy="333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ISIS Product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Line is designed 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cover :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242084" y="1009701"/>
            <a:ext cx="1840821" cy="1371875"/>
            <a:chOff x="3671615" y="2375909"/>
            <a:chExt cx="1840821" cy="1371875"/>
          </a:xfrm>
        </p:grpSpPr>
        <p:sp>
          <p:nvSpPr>
            <p:cNvPr id="9" name="ZoneTexte 5"/>
            <p:cNvSpPr txBox="1">
              <a:spLocks noChangeArrowheads="1"/>
            </p:cNvSpPr>
            <p:nvPr/>
          </p:nvSpPr>
          <p:spPr bwMode="auto">
            <a:xfrm>
              <a:off x="3671615" y="3409230"/>
              <a:ext cx="18408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fr-FR" altLang="fr-FR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 Missions</a:t>
              </a:r>
              <a:endParaRPr lang="fr-FR" altLang="fr-F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653" y="2375909"/>
              <a:ext cx="1652747" cy="1099902"/>
            </a:xfrm>
            <a:prstGeom prst="rect">
              <a:avLst/>
            </a:prstGeom>
          </p:spPr>
        </p:pic>
      </p:grpSp>
      <p:grpSp>
        <p:nvGrpSpPr>
          <p:cNvPr id="45" name="Groupe 44"/>
          <p:cNvGrpSpPr/>
          <p:nvPr/>
        </p:nvGrpSpPr>
        <p:grpSpPr>
          <a:xfrm>
            <a:off x="4449199" y="664918"/>
            <a:ext cx="1302496" cy="1231123"/>
            <a:chOff x="1299463" y="1183206"/>
            <a:chExt cx="1302496" cy="123112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63" y="1183206"/>
              <a:ext cx="1302496" cy="885290"/>
            </a:xfrm>
            <a:prstGeom prst="rect">
              <a:avLst/>
            </a:prstGeom>
          </p:spPr>
        </p:pic>
        <p:sp>
          <p:nvSpPr>
            <p:cNvPr id="34" name="ZoneTexte 7"/>
            <p:cNvSpPr txBox="1">
              <a:spLocks noChangeArrowheads="1"/>
            </p:cNvSpPr>
            <p:nvPr/>
          </p:nvSpPr>
          <p:spPr bwMode="auto">
            <a:xfrm>
              <a:off x="1550601" y="2075775"/>
              <a:ext cx="8002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fr-FR" altLang="fr-FR" sz="1600" dirty="0" smtClean="0">
                  <a:latin typeface="Arial" panose="020B0604020202020204" pitchFamily="34" charset="0"/>
                </a:rPr>
                <a:t>SWOT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6287663" y="819992"/>
            <a:ext cx="1064649" cy="1087190"/>
            <a:chOff x="780329" y="3649476"/>
            <a:chExt cx="1170382" cy="1817009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29" y="3649476"/>
              <a:ext cx="1170382" cy="1251188"/>
            </a:xfrm>
            <a:prstGeom prst="rect">
              <a:avLst/>
            </a:prstGeom>
          </p:spPr>
        </p:pic>
        <p:sp>
          <p:nvSpPr>
            <p:cNvPr id="39" name="ZoneTexte 7"/>
            <p:cNvSpPr txBox="1">
              <a:spLocks noChangeArrowheads="1"/>
            </p:cNvSpPr>
            <p:nvPr/>
          </p:nvSpPr>
          <p:spPr bwMode="auto">
            <a:xfrm>
              <a:off x="838445" y="4900663"/>
              <a:ext cx="1054149" cy="565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fr-FR" altLang="fr-FR" sz="1600" dirty="0" smtClean="0">
                  <a:latin typeface="Arial" panose="020B0604020202020204" pitchFamily="34" charset="0"/>
                </a:rPr>
                <a:t>MERLIN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2183321" y="933378"/>
            <a:ext cx="1702617" cy="1323269"/>
            <a:chOff x="6476648" y="765067"/>
            <a:chExt cx="2516851" cy="189016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648" y="765067"/>
              <a:ext cx="2516851" cy="1411795"/>
            </a:xfrm>
            <a:prstGeom prst="rect">
              <a:avLst/>
            </a:prstGeom>
          </p:spPr>
        </p:pic>
        <p:sp>
          <p:nvSpPr>
            <p:cNvPr id="40" name="ZoneTexte 7"/>
            <p:cNvSpPr txBox="1">
              <a:spLocks noChangeArrowheads="1"/>
            </p:cNvSpPr>
            <p:nvPr/>
          </p:nvSpPr>
          <p:spPr bwMode="auto">
            <a:xfrm>
              <a:off x="7078457" y="2171640"/>
              <a:ext cx="1313233" cy="483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fr-FR" altLang="fr-FR" sz="1600" dirty="0" smtClean="0">
                  <a:latin typeface="Arial" panose="020B0604020202020204" pitchFamily="34" charset="0"/>
                </a:rPr>
                <a:t>CERES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7850421" y="764607"/>
            <a:ext cx="1257075" cy="1536515"/>
            <a:chOff x="8208226" y="2933904"/>
            <a:chExt cx="1257075" cy="1536515"/>
          </a:xfrm>
        </p:grpSpPr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6085" y="2933904"/>
              <a:ext cx="1170705" cy="1197961"/>
            </a:xfrm>
            <a:prstGeom prst="rect">
              <a:avLst/>
            </a:prstGeom>
          </p:spPr>
        </p:pic>
        <p:sp>
          <p:nvSpPr>
            <p:cNvPr id="42" name="ZoneTexte 7"/>
            <p:cNvSpPr txBox="1">
              <a:spLocks noChangeArrowheads="1"/>
            </p:cNvSpPr>
            <p:nvPr/>
          </p:nvSpPr>
          <p:spPr bwMode="auto">
            <a:xfrm>
              <a:off x="8208226" y="4131865"/>
              <a:ext cx="12570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r>
                <a:rPr lang="fr-FR" altLang="fr-FR" sz="1600" dirty="0" smtClean="0">
                  <a:latin typeface="Arial" panose="020B0604020202020204" pitchFamily="34" charset="0"/>
                </a:rPr>
                <a:t>Argos 4 NG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2467460" y="2312570"/>
            <a:ext cx="1089540" cy="1056735"/>
            <a:chOff x="4115072" y="3917061"/>
            <a:chExt cx="1390082" cy="1534031"/>
          </a:xfrm>
        </p:grpSpPr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072" y="3917061"/>
              <a:ext cx="1390082" cy="1042562"/>
            </a:xfrm>
            <a:prstGeom prst="rect">
              <a:avLst/>
            </a:prstGeom>
          </p:spPr>
        </p:pic>
        <p:sp>
          <p:nvSpPr>
            <p:cNvPr id="44" name="ZoneTexte 7"/>
            <p:cNvSpPr txBox="1">
              <a:spLocks noChangeArrowheads="1"/>
            </p:cNvSpPr>
            <p:nvPr/>
          </p:nvSpPr>
          <p:spPr bwMode="auto">
            <a:xfrm>
              <a:off x="4306794" y="4959623"/>
              <a:ext cx="1006639" cy="49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Comic Sans MS" panose="030F0702030302020204" pitchFamily="66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fr-FR" altLang="fr-FR" sz="1600" dirty="0" smtClean="0">
                  <a:latin typeface="Arial" panose="020B0604020202020204" pitchFamily="34" charset="0"/>
                </a:rPr>
                <a:t>SVOM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4040568" y="2043022"/>
            <a:ext cx="1019623" cy="1090700"/>
            <a:chOff x="884618" y="3619040"/>
            <a:chExt cx="1214095" cy="1334734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618" y="3619040"/>
              <a:ext cx="1214095" cy="996180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1132432" y="4615220"/>
              <a:ext cx="7184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1600" dirty="0" err="1" smtClean="0">
                  <a:latin typeface="Arial" panose="020B0604020202020204" pitchFamily="34" charset="0"/>
                </a:rPr>
                <a:t>NeSS</a:t>
              </a:r>
              <a:endParaRPr lang="fr-FR" altLang="fr-FR" sz="1600" dirty="0">
                <a:latin typeface="Arial" panose="020B0604020202020204" pitchFamily="34" charset="0"/>
              </a:endParaRPr>
            </a:p>
          </p:txBody>
        </p:sp>
      </p:grpSp>
      <p:sp>
        <p:nvSpPr>
          <p:cNvPr id="54" name="ZoneTexte 7"/>
          <p:cNvSpPr txBox="1">
            <a:spLocks noChangeArrowheads="1"/>
          </p:cNvSpPr>
          <p:nvPr/>
        </p:nvSpPr>
        <p:spPr bwMode="auto">
          <a:xfrm>
            <a:off x="5692631" y="2392567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fr-FR" sz="1600" dirty="0" smtClean="0">
                <a:latin typeface="Arial" panose="020B0604020202020204" pitchFamily="34" charset="0"/>
              </a:rPr>
              <a:t>…</a:t>
            </a:r>
            <a:endParaRPr lang="fr-FR" altLang="fr-FR" sz="1600" dirty="0">
              <a:latin typeface="Arial" panose="020B0604020202020204" pitchFamily="34" charset="0"/>
            </a:endParaRPr>
          </a:p>
        </p:txBody>
      </p:sp>
      <p:sp>
        <p:nvSpPr>
          <p:cNvPr id="27" name="Espace réservé du contenu 9"/>
          <p:cNvSpPr txBox="1">
            <a:spLocks/>
          </p:cNvSpPr>
          <p:nvPr/>
        </p:nvSpPr>
        <p:spPr>
          <a:xfrm>
            <a:off x="159588" y="3343597"/>
            <a:ext cx="9473563" cy="159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</a:pPr>
            <a:r>
              <a:rPr lang="en-US" u="sng" dirty="0" smtClean="0"/>
              <a:t>One mission target is a product line implementation built on :</a:t>
            </a:r>
            <a:endParaRPr lang="en-US" u="sng" dirty="0"/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selection of common and mission specific components delivered </a:t>
            </a:r>
            <a:r>
              <a:rPr lang="en-US" dirty="0"/>
              <a:t>by the </a:t>
            </a:r>
            <a:r>
              <a:rPr lang="en-US" dirty="0" smtClean="0"/>
              <a:t>IT company or CNES teams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And a deployment of these components on a set of Virtual Machines</a:t>
            </a:r>
          </a:p>
        </p:txBody>
      </p:sp>
      <p:sp>
        <p:nvSpPr>
          <p:cNvPr id="28" name="Flèche droite 27"/>
          <p:cNvSpPr/>
          <p:nvPr/>
        </p:nvSpPr>
        <p:spPr>
          <a:xfrm>
            <a:off x="3137901" y="4989380"/>
            <a:ext cx="870333" cy="418512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du contenu 9"/>
          <p:cNvSpPr txBox="1">
            <a:spLocks/>
          </p:cNvSpPr>
          <p:nvPr/>
        </p:nvSpPr>
        <p:spPr>
          <a:xfrm>
            <a:off x="4122951" y="4989532"/>
            <a:ext cx="1371600" cy="39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</a:pPr>
            <a:r>
              <a:rPr lang="en-US" dirty="0" smtClean="0"/>
              <a:t>A topology</a:t>
            </a:r>
          </a:p>
        </p:txBody>
      </p:sp>
    </p:spTree>
    <p:extLst>
      <p:ext uri="{BB962C8B-B14F-4D97-AF65-F5344CB8AC3E}">
        <p14:creationId xmlns:p14="http://schemas.microsoft.com/office/powerpoint/2010/main" val="415856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7" grpId="0"/>
      <p:bldP spid="28" grpId="0" animBg="1"/>
      <p:bldP spid="29" grpId="0"/>
    </p:bldLst>
  </p:timing>
</p:sld>
</file>

<file path=ppt/theme/theme1.xml><?xml version="1.0" encoding="utf-8"?>
<a:theme xmlns:a="http://schemas.openxmlformats.org/drawingml/2006/main" name="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du CNES" ma:contentTypeID="0x0101008BA2EC32BB3849CFA34975D0F55D50D000F875507477702143B5B450C57EB9C6E200393604B892835A4DB5A9BDA1CD4CD0BD" ma:contentTypeVersion="7" ma:contentTypeDescription="Crée un document." ma:contentTypeScope="" ma:versionID="73ccdfccdca0adc1973291fd5f56ca81">
  <xsd:schema xmlns:xsd="http://www.w3.org/2001/XMLSchema" xmlns:xs="http://www.w3.org/2001/XMLSchema" xmlns:p="http://schemas.microsoft.com/office/2006/metadata/properties" xmlns:ns2="1480e229-d1f0-4dea-859f-b8c45efabb7a" xmlns:ns3="e4faea3f-078b-48dc-a0c5-3ddc54fcf4e9" targetNamespace="http://schemas.microsoft.com/office/2006/metadata/properties" ma:root="true" ma:fieldsID="6af97b9a0b78b7e8582abd49f9f6f0c2" ns2:_="" ns3:_="">
    <xsd:import namespace="1480e229-d1f0-4dea-859f-b8c45efabb7a"/>
    <xsd:import namespace="e4faea3f-078b-48dc-a0c5-3ddc54fcf4e9"/>
    <xsd:element name="properties">
      <xsd:complexType>
        <xsd:sequence>
          <xsd:element name="documentManagement">
            <xsd:complexType>
              <xsd:all>
                <xsd:element ref="ns2:Reference" minOccurs="0"/>
                <xsd:element ref="ns2:Versiondudocument" minOccurs="0"/>
                <xsd:element ref="ns2:Datedudocument" minOccurs="0"/>
                <xsd:element ref="ns2:m87c471c6bd344bca5d69bd9ba6ed2b9" minOccurs="0"/>
                <xsd:element ref="ns2:TaxCatchAll" minOccurs="0"/>
                <xsd:element ref="ns2:TaxCatchAllLabel" minOccurs="0"/>
                <xsd:element ref="ns3:Domaines_x0020_d_x0027_intervention" minOccurs="0"/>
                <xsd:element ref="ns3:Enjeux_x0020__x002f__x0020_activités_x0020_transverses" minOccurs="0"/>
                <xsd:element ref="ns3:Public_x0020_DCO" minOccurs="0"/>
                <xsd:element ref="ns3:Type_x0020_DCO" minOccurs="0"/>
                <xsd:element ref="ns2:f8e2984df2264340bfa6ee5fdfc4df1c" minOccurs="0"/>
                <xsd:element ref="ns2:b659fe0c560c4820aef3b2471db4769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Reference" ma:index="8" nillable="true" ma:displayName="Référence du document" ma:internalName="Reference">
      <xsd:simpleType>
        <xsd:restriction base="dms:Text">
          <xsd:maxLength value="255"/>
        </xsd:restriction>
      </xsd:simpleType>
    </xsd:element>
    <xsd:element name="Versiondudocument" ma:index="9" nillable="true" ma:displayName="Version du document" ma:internalName="Versiondudocument">
      <xsd:simpleType>
        <xsd:restriction base="dms:Text">
          <xsd:maxLength value="255"/>
        </xsd:restriction>
      </xsd:simpleType>
    </xsd:element>
    <xsd:element name="Datedudocument" ma:index="10" nillable="true" ma:displayName="Date du document" ma:format="DateOnly" ma:internalName="Datedudocument">
      <xsd:simpleType>
        <xsd:restriction base="dms:DateTime"/>
      </xsd:simpleType>
    </xsd:element>
    <xsd:element name="m87c471c6bd344bca5d69bd9ba6ed2b9" ma:index="11" nillable="true" ma:taxonomy="true" ma:internalName="m87c471c6bd344bca5d69bd9ba6ed2b9" ma:taxonomyFieldName="Classification" ma:displayName="Classification" ma:default="" ma:fieldId="{687c471c-6bd3-44bc-a5d6-9bd9ba6ed2b9}" ma:sspId="43899476-92d5-47bd-aa4b-8ef5a50c3054" ma:termSetId="b5b6ba9c-22e9-463a-bed9-64f7977048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38123e12-bcaa-4d78-956b-1ee3b6f1679c}" ma:internalName="TaxCatchAll" ma:showField="CatchAllData" ma:web="e4faea3f-078b-48dc-a0c5-3ddc54fcf4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38123e12-bcaa-4d78-956b-1ee3b6f1679c}" ma:internalName="TaxCatchAllLabel" ma:readOnly="true" ma:showField="CatchAllDataLabel" ma:web="e4faea3f-078b-48dc-a0c5-3ddc54fcf4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8e2984df2264340bfa6ee5fdfc4df1c" ma:index="19" nillable="true" ma:taxonomy="true" ma:internalName="f8e2984df2264340bfa6ee5fdfc4df1c" ma:taxonomyFieldName="cfEtablissements" ma:displayName="Etablissements" ma:fieldId="{f8e2984d-f226-4340-bfa6-ee5fdfc4df1c}" ma:taxonomyMulti="true" ma:sspId="43899476-92d5-47bd-aa4b-8ef5a50c3054" ma:termSetId="e9a96799-6659-411b-a1b4-279542889a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59fe0c560c4820aef3b2471db47693" ma:index="21" nillable="true" ma:taxonomy="true" ma:internalName="b659fe0c560c4820aef3b2471db47693" ma:taxonomyFieldName="Projet" ma:displayName="Programmes" ma:default="" ma:fieldId="{b659fe0c-560c-4820-aef3-b2471db47693}" ma:sspId="43899476-92d5-47bd-aa4b-8ef5a50c3054" ma:termSetId="608c53a1-85a5-4eff-adeb-f56ec8c6db91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aea3f-078b-48dc-a0c5-3ddc54fcf4e9" elementFormDefault="qualified">
    <xsd:import namespace="http://schemas.microsoft.com/office/2006/documentManagement/types"/>
    <xsd:import namespace="http://schemas.microsoft.com/office/infopath/2007/PartnerControls"/>
    <xsd:element name="Domaines_x0020_d_x0027_intervention" ma:index="15" nillable="true" ma:displayName="Domaines d'intervention" ma:format="Dropdown" ma:internalName="Domaines_x0020_d_x0027_intervention">
      <xsd:simpleType>
        <xsd:restriction base="dms:Choice">
          <xsd:enumeration value="Défense"/>
          <xsd:enumeration value="Lanceurs"/>
          <xsd:enumeration value="Sciences"/>
          <xsd:enumeration value="Observations"/>
          <xsd:enumeration value="Télécommunications"/>
        </xsd:restriction>
      </xsd:simpleType>
    </xsd:element>
    <xsd:element name="Enjeux_x0020__x002f__x0020_activités_x0020_transverses" ma:index="16" nillable="true" ma:displayName="Enjeux / activités transverses" ma:format="Dropdown" ma:internalName="Enjeux_x0020__x002F__x0020_activit_x00e9_s_x0020_transverses">
      <xsd:simpleType>
        <xsd:restriction base="dms:Choice">
          <xsd:enumeration value="Climat"/>
          <xsd:enumeration value="Innovation"/>
          <xsd:enumeration value="Exploration"/>
          <xsd:enumeration value="International"/>
          <xsd:enumeration value="Europe"/>
          <xsd:enumeration value="Numérique"/>
          <xsd:enumeration value="Développement durable"/>
          <xsd:enumeration value="Applications"/>
          <xsd:enumeration value="Ballons"/>
          <xsd:enumeration value="Enseignement / recherche"/>
          <xsd:enumeration value="Etudes/Expériences"/>
        </xsd:restriction>
      </xsd:simpleType>
    </xsd:element>
    <xsd:element name="Public_x0020_DCO" ma:index="17" nillable="true" ma:displayName="Public DCO" ma:format="Dropdown" ma:internalName="Public_x0020_DCO">
      <xsd:simpleType>
        <xsd:restriction base="dms:Choice">
          <xsd:enumeration value="Grand Public"/>
          <xsd:enumeration value="Jeunes"/>
          <xsd:enumeration value="Interne"/>
        </xsd:restriction>
      </xsd:simpleType>
    </xsd:element>
    <xsd:element name="Type_x0020_DCO" ma:index="18" nillable="true" ma:displayName="Type DCO" ma:format="Dropdown" ma:internalName="Type_x0020_DCO">
      <xsd:simpleType>
        <xsd:restriction base="dms:Choice">
          <xsd:enumeration value="Opérations"/>
          <xsd:enumeration value="Evènement"/>
          <xsd:enumeration value="Signature"/>
          <xsd:enumeration value="Distinction"/>
          <xsd:enumeration value="Coopération"/>
          <xsd:enumeration value="Nomina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43899476-92d5-47bd-aa4b-8ef5a50c3054" ContentTypeId="0x0101008BA2EC32BB3849CFA34975D0F55D50D0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_x0020_DCO xmlns="e4faea3f-078b-48dc-a0c5-3ddc54fcf4e9" xsi:nil="true"/>
    <TaxCatchAll xmlns="1480e229-d1f0-4dea-859f-b8c45efabb7a"/>
    <Reference xmlns="1480e229-d1f0-4dea-859f-b8c45efabb7a" xsi:nil="true"/>
    <Versiondudocument xmlns="1480e229-d1f0-4dea-859f-b8c45efabb7a" xsi:nil="true"/>
    <Type_x0020_DCO xmlns="e4faea3f-078b-48dc-a0c5-3ddc54fcf4e9" xsi:nil="true"/>
    <b659fe0c560c4820aef3b2471db47693 xmlns="1480e229-d1f0-4dea-859f-b8c45efabb7a">
      <Terms xmlns="http://schemas.microsoft.com/office/infopath/2007/PartnerControls"/>
    </b659fe0c560c4820aef3b2471db47693>
    <m87c471c6bd344bca5d69bd9ba6ed2b9 xmlns="1480e229-d1f0-4dea-859f-b8c45efabb7a">
      <Terms xmlns="http://schemas.microsoft.com/office/infopath/2007/PartnerControls"/>
    </m87c471c6bd344bca5d69bd9ba6ed2b9>
    <Domaines_x0020_d_x0027_intervention xmlns="e4faea3f-078b-48dc-a0c5-3ddc54fcf4e9" xsi:nil="true"/>
    <f8e2984df2264340bfa6ee5fdfc4df1c xmlns="1480e229-d1f0-4dea-859f-b8c45efabb7a">
      <Terms xmlns="http://schemas.microsoft.com/office/infopath/2007/PartnerControls"/>
    </f8e2984df2264340bfa6ee5fdfc4df1c>
    <Datedudocument xmlns="1480e229-d1f0-4dea-859f-b8c45efabb7a">2018-09-04T22:00:00+00:00</Datedudocument>
    <Enjeux_x0020__x002f__x0020_activités_x0020_transverses xmlns="e4faea3f-078b-48dc-a0c5-3ddc54fcf4e9" xsi:nil="true"/>
  </documentManagement>
</p:properties>
</file>

<file path=customXml/itemProps1.xml><?xml version="1.0" encoding="utf-8"?>
<ds:datastoreItem xmlns:ds="http://schemas.openxmlformats.org/officeDocument/2006/customXml" ds:itemID="{BA275475-9382-4B04-91BF-2FD0E87EEE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F85962-01D5-49FA-B204-0B08D00172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80e229-d1f0-4dea-859f-b8c45efabb7a"/>
    <ds:schemaRef ds:uri="e4faea3f-078b-48dc-a0c5-3ddc54fcf4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1F698C-B9AC-4D4A-8AB5-467F594F85B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2630707-9802-4912-9C66-E89ACE8DE72A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480e229-d1f0-4dea-859f-b8c45efabb7a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e4faea3f-078b-48dc-a0c5-3ddc54fcf4e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CNES validé 2017</Template>
  <TotalTime>10651</TotalTime>
  <Words>1050</Words>
  <Application>Microsoft Office PowerPoint</Application>
  <PresentationFormat>Personnalisé</PresentationFormat>
  <Paragraphs>225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34" baseType="lpstr">
      <vt:lpstr>Arial</vt:lpstr>
      <vt:lpstr>Arial Black</vt:lpstr>
      <vt:lpstr>Calibri</vt:lpstr>
      <vt:lpstr>Courier New</vt:lpstr>
      <vt:lpstr>Symbol</vt:lpstr>
      <vt:lpstr>Times New Roman</vt:lpstr>
      <vt:lpstr>Wingdings</vt:lpstr>
      <vt:lpstr>Wingdings 2</vt:lpstr>
      <vt:lpstr>ヒラギノ角ゴ Pro W3</vt:lpstr>
      <vt:lpstr>CNES - Diapos Titre</vt:lpstr>
      <vt:lpstr>CNES - Sommaires</vt:lpstr>
      <vt:lpstr>CNES - Texte</vt:lpstr>
      <vt:lpstr>1_CNES - Texte</vt:lpstr>
      <vt:lpstr>Automation Operation Concept For Next CNES Missions</vt:lpstr>
      <vt:lpstr>Présentation PowerPoint</vt:lpstr>
      <vt:lpstr>3 partners : Thales Alénia Space,  Airbus Defense and Space,  and CNES </vt:lpstr>
      <vt:lpstr>ISIS Standard</vt:lpstr>
      <vt:lpstr>ISIS Product Line : software architecture</vt:lpstr>
      <vt:lpstr>ISIS Product Line : subsystems</vt:lpstr>
      <vt:lpstr>From Assembly to Deployment</vt:lpstr>
      <vt:lpstr>Présentation PowerPoint</vt:lpstr>
      <vt:lpstr>Présentation PowerPoint</vt:lpstr>
      <vt:lpstr>Example of the SWOT CCC target implementation cycle of life</vt:lpstr>
      <vt:lpstr>Management of this multi-mission/target process</vt:lpstr>
      <vt:lpstr>During operationnal phase</vt:lpstr>
      <vt:lpstr>Operationnal concept driver before software development</vt:lpstr>
      <vt:lpstr>Présentation PowerPoint</vt:lpstr>
      <vt:lpstr>Rule based scheduling</vt:lpstr>
      <vt:lpstr>Operations orchestration and supervision : level 1</vt:lpstr>
      <vt:lpstr>Présentation PowerPoint</vt:lpstr>
      <vt:lpstr>Présentation PowerPoint</vt:lpstr>
      <vt:lpstr>Operations orchestration and supervision : scalability</vt:lpstr>
      <vt:lpstr>Conclusion</vt:lpstr>
      <vt:lpstr>ISIS Product Line  : first feedback</vt:lpstr>
    </vt:vector>
  </TitlesOfParts>
  <Company>CNES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CCC</dc:title>
  <dc:creator>Olivier Churlaud</dc:creator>
  <cp:lastModifiedBy>duhazem</cp:lastModifiedBy>
  <cp:revision>125</cp:revision>
  <cp:lastPrinted>2017-05-14T20:42:22Z</cp:lastPrinted>
  <dcterms:created xsi:type="dcterms:W3CDTF">2018-08-13T06:45:05Z</dcterms:created>
  <dcterms:modified xsi:type="dcterms:W3CDTF">2019-04-24T12:09:57Z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0x0101008BA2EC32BB3849CFA34975D0F55D50D000F875507477702143B5B450C57EB9C6E200393604B892835A4DB5A9BDA1CD4CD0BD</vt:lpwstr>
  </property>
</Properties>
</file>